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58"/>
  </p:notesMasterIdLst>
  <p:sldIdLst>
    <p:sldId id="256" r:id="rId5"/>
    <p:sldId id="337" r:id="rId6"/>
    <p:sldId id="258" r:id="rId7"/>
    <p:sldId id="340" r:id="rId8"/>
    <p:sldId id="312" r:id="rId9"/>
    <p:sldId id="310" r:id="rId10"/>
    <p:sldId id="341" r:id="rId11"/>
    <p:sldId id="342" r:id="rId12"/>
    <p:sldId id="339" r:id="rId13"/>
    <p:sldId id="343" r:id="rId14"/>
    <p:sldId id="349" r:id="rId15"/>
    <p:sldId id="347" r:id="rId16"/>
    <p:sldId id="348" r:id="rId17"/>
    <p:sldId id="350" r:id="rId18"/>
    <p:sldId id="355" r:id="rId19"/>
    <p:sldId id="351" r:id="rId20"/>
    <p:sldId id="352" r:id="rId21"/>
    <p:sldId id="353" r:id="rId22"/>
    <p:sldId id="365" r:id="rId23"/>
    <p:sldId id="372" r:id="rId24"/>
    <p:sldId id="367" r:id="rId25"/>
    <p:sldId id="309" r:id="rId26"/>
    <p:sldId id="375" r:id="rId27"/>
    <p:sldId id="373" r:id="rId28"/>
    <p:sldId id="376" r:id="rId29"/>
    <p:sldId id="344" r:id="rId30"/>
    <p:sldId id="354" r:id="rId31"/>
    <p:sldId id="356" r:id="rId32"/>
    <p:sldId id="357" r:id="rId33"/>
    <p:sldId id="358" r:id="rId34"/>
    <p:sldId id="360" r:id="rId35"/>
    <p:sldId id="382" r:id="rId36"/>
    <p:sldId id="361" r:id="rId37"/>
    <p:sldId id="362" r:id="rId38"/>
    <p:sldId id="345" r:id="rId39"/>
    <p:sldId id="311" r:id="rId40"/>
    <p:sldId id="313" r:id="rId41"/>
    <p:sldId id="366" r:id="rId42"/>
    <p:sldId id="364" r:id="rId43"/>
    <p:sldId id="377" r:id="rId44"/>
    <p:sldId id="378" r:id="rId45"/>
    <p:sldId id="379" r:id="rId46"/>
    <p:sldId id="380" r:id="rId47"/>
    <p:sldId id="381" r:id="rId48"/>
    <p:sldId id="346" r:id="rId49"/>
    <p:sldId id="368" r:id="rId50"/>
    <p:sldId id="369" r:id="rId51"/>
    <p:sldId id="370" r:id="rId52"/>
    <p:sldId id="314" r:id="rId53"/>
    <p:sldId id="307" r:id="rId54"/>
    <p:sldId id="338" r:id="rId55"/>
    <p:sldId id="374" r:id="rId56"/>
    <p:sldId id="359" r:id="rId57"/>
  </p:sldIdLst>
  <p:sldSz cx="9144000" cy="5143500" type="screen16x9"/>
  <p:notesSz cx="6858000" cy="9144000"/>
  <p:defaultTextStyle>
    <a:defPPr>
      <a:defRPr lang="de-D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Oliver Deck" initials="OD" lastIdx="5" clrIdx="0">
    <p:extLst>
      <p:ext uri="{19B8F6BF-5375-455C-9EA6-DF929625EA0E}">
        <p15:presenceInfo xmlns:p15="http://schemas.microsoft.com/office/powerpoint/2012/main" userId="Oliver Deck"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3FF76"/>
    <a:srgbClr val="C692E7"/>
    <a:srgbClr val="003560"/>
    <a:srgbClr val="8DAE10"/>
    <a:srgbClr val="EEFAC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5EE38EF-0D35-4189-A37A-D2BFEF7B7FB2}" v="5197" dt="2021-06-09T13:02:59.802"/>
  </p1510:revLst>
</p1510:revInfo>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Keine Formatvorlage, kein Raster">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7422" autoAdjust="0"/>
    <p:restoredTop sz="84946" autoAdjust="0"/>
  </p:normalViewPr>
  <p:slideViewPr>
    <p:cSldViewPr snapToObjects="1">
      <p:cViewPr varScale="1">
        <p:scale>
          <a:sx n="120" d="100"/>
          <a:sy n="120" d="100"/>
        </p:scale>
        <p:origin x="280" y="184"/>
      </p:cViewPr>
      <p:guideLst/>
    </p:cSldViewPr>
  </p:slideViewPr>
  <p:notesTextViewPr>
    <p:cViewPr>
      <p:scale>
        <a:sx n="3" d="2"/>
        <a:sy n="3" d="2"/>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notesMaster" Target="notesMasters/notesMaster1.xml"/><Relationship Id="rId5" Type="http://schemas.openxmlformats.org/officeDocument/2006/relationships/slide" Target="slides/slide1.xml"/><Relationship Id="rId61" Type="http://schemas.openxmlformats.org/officeDocument/2006/relationships/viewProps" Target="viewProp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microsoft.com/office/2015/10/relationships/revisionInfo" Target="revisionInfo.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commentAuthors" Target="commentAuthor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F2728AD-B8FF-467B-AF5F-4891412E46D0}" type="datetimeFigureOut">
              <a:rPr lang="de-DE" smtClean="0"/>
              <a:t>13.09.23</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9A045E6-D734-4DB2-BEE5-DF972DD20CA2}" type="slidenum">
              <a:rPr lang="de-DE" smtClean="0"/>
              <a:t>‹#›</a:t>
            </a:fld>
            <a:endParaRPr lang="de-DE"/>
          </a:p>
        </p:txBody>
      </p:sp>
    </p:spTree>
    <p:extLst>
      <p:ext uri="{BB962C8B-B14F-4D97-AF65-F5344CB8AC3E}">
        <p14:creationId xmlns:p14="http://schemas.microsoft.com/office/powerpoint/2010/main" val="565023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Which discourse phenomena show variant vs. stable expression across different media/registers?</a:t>
            </a:r>
          </a:p>
          <a:p>
            <a:r>
              <a:rPr lang="en-US" dirty="0"/>
              <a:t>How do individual language users adapt to the communicative situation / medium?</a:t>
            </a: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What can we learn about a language user through their linguistic expressions?</a:t>
            </a:r>
          </a:p>
        </p:txBody>
      </p:sp>
      <p:sp>
        <p:nvSpPr>
          <p:cNvPr id="4" name="Slide Number Placeholder 3"/>
          <p:cNvSpPr>
            <a:spLocks noGrp="1"/>
          </p:cNvSpPr>
          <p:nvPr>
            <p:ph type="sldNum" sz="quarter" idx="5"/>
          </p:nvPr>
        </p:nvSpPr>
        <p:spPr/>
        <p:txBody>
          <a:bodyPr/>
          <a:lstStyle/>
          <a:p>
            <a:fld id="{B9A045E6-D734-4DB2-BEE5-DF972DD20CA2}" type="slidenum">
              <a:rPr lang="de-DE" smtClean="0"/>
              <a:t>1</a:t>
            </a:fld>
            <a:endParaRPr lang="de-DE"/>
          </a:p>
        </p:txBody>
      </p:sp>
    </p:spTree>
    <p:extLst>
      <p:ext uri="{BB962C8B-B14F-4D97-AF65-F5344CB8AC3E}">
        <p14:creationId xmlns:p14="http://schemas.microsoft.com/office/powerpoint/2010/main" val="33801515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E" dirty="0"/>
              <a:t>Question: Orderly Heterogeneity? Do all people within the corpus behave the same?</a:t>
            </a:r>
          </a:p>
        </p:txBody>
      </p:sp>
      <p:sp>
        <p:nvSpPr>
          <p:cNvPr id="4" name="Slide Number Placeholder 3"/>
          <p:cNvSpPr>
            <a:spLocks noGrp="1"/>
          </p:cNvSpPr>
          <p:nvPr>
            <p:ph type="sldNum" sz="quarter" idx="5"/>
          </p:nvPr>
        </p:nvSpPr>
        <p:spPr/>
        <p:txBody>
          <a:bodyPr/>
          <a:lstStyle/>
          <a:p>
            <a:fld id="{B9A045E6-D734-4DB2-BEE5-DF972DD20CA2}" type="slidenum">
              <a:rPr lang="de-DE" smtClean="0"/>
              <a:t>25</a:t>
            </a:fld>
            <a:endParaRPr lang="de-DE"/>
          </a:p>
        </p:txBody>
      </p:sp>
    </p:spTree>
    <p:extLst>
      <p:ext uri="{BB962C8B-B14F-4D97-AF65-F5344CB8AC3E}">
        <p14:creationId xmlns:p14="http://schemas.microsoft.com/office/powerpoint/2010/main" val="5813337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Social media = informal language in written form</a:t>
            </a:r>
          </a:p>
          <a:p>
            <a:r>
              <a:rPr lang="en-US" dirty="0"/>
              <a:t>mixed settings, communities</a:t>
            </a:r>
          </a:p>
          <a:p>
            <a:r>
              <a:rPr lang="en-US" dirty="0"/>
              <a:t>technical constraints</a:t>
            </a:r>
          </a:p>
          <a:p>
            <a:r>
              <a:rPr lang="en-US" dirty="0"/>
              <a:t>Few studies that specifically compare different channels and fewer that look at individual speakers across channels</a:t>
            </a:r>
          </a:p>
          <a:p>
            <a:endParaRPr lang="en-US" dirty="0"/>
          </a:p>
        </p:txBody>
      </p:sp>
      <p:sp>
        <p:nvSpPr>
          <p:cNvPr id="4" name="Slide Number Placeholder 3"/>
          <p:cNvSpPr>
            <a:spLocks noGrp="1"/>
          </p:cNvSpPr>
          <p:nvPr>
            <p:ph type="sldNum" sz="quarter" idx="5"/>
          </p:nvPr>
        </p:nvSpPr>
        <p:spPr/>
        <p:txBody>
          <a:bodyPr/>
          <a:lstStyle/>
          <a:p>
            <a:fld id="{A829460E-ACFF-3445-B1D8-BFED1128A5AB}" type="slidenum">
              <a:rPr lang="en-US" smtClean="0"/>
              <a:t>27</a:t>
            </a:fld>
            <a:endParaRPr lang="en-US"/>
          </a:p>
        </p:txBody>
      </p:sp>
    </p:spTree>
    <p:extLst>
      <p:ext uri="{BB962C8B-B14F-4D97-AF65-F5344CB8AC3E}">
        <p14:creationId xmlns:p14="http://schemas.microsoft.com/office/powerpoint/2010/main" val="31675385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Register variation can be observed when the communicative situation changes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Different registers for different communication media</a:t>
            </a:r>
          </a:p>
          <a:p>
            <a:endParaRPr lang="en-DE" dirty="0"/>
          </a:p>
        </p:txBody>
      </p:sp>
      <p:sp>
        <p:nvSpPr>
          <p:cNvPr id="4" name="Slide Number Placeholder 3"/>
          <p:cNvSpPr>
            <a:spLocks noGrp="1"/>
          </p:cNvSpPr>
          <p:nvPr>
            <p:ph type="sldNum" sz="quarter" idx="5"/>
          </p:nvPr>
        </p:nvSpPr>
        <p:spPr/>
        <p:txBody>
          <a:bodyPr/>
          <a:lstStyle/>
          <a:p>
            <a:fld id="{B9A045E6-D734-4DB2-BEE5-DF972DD20CA2}" type="slidenum">
              <a:rPr lang="de-DE" smtClean="0"/>
              <a:t>28</a:t>
            </a:fld>
            <a:endParaRPr lang="de-DE"/>
          </a:p>
        </p:txBody>
      </p:sp>
    </p:spTree>
    <p:extLst>
      <p:ext uri="{BB962C8B-B14F-4D97-AF65-F5344CB8AC3E}">
        <p14:creationId xmlns:p14="http://schemas.microsoft.com/office/powerpoint/2010/main" val="1446881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E" dirty="0"/>
              <a:t>Different registers can be found in one medium</a:t>
            </a:r>
          </a:p>
        </p:txBody>
      </p:sp>
      <p:sp>
        <p:nvSpPr>
          <p:cNvPr id="4" name="Slide Number Placeholder 3"/>
          <p:cNvSpPr>
            <a:spLocks noGrp="1"/>
          </p:cNvSpPr>
          <p:nvPr>
            <p:ph type="sldNum" sz="quarter" idx="5"/>
          </p:nvPr>
        </p:nvSpPr>
        <p:spPr/>
        <p:txBody>
          <a:bodyPr/>
          <a:lstStyle/>
          <a:p>
            <a:fld id="{B9A045E6-D734-4DB2-BEE5-DF972DD20CA2}" type="slidenum">
              <a:rPr lang="de-DE" smtClean="0"/>
              <a:t>33</a:t>
            </a:fld>
            <a:endParaRPr lang="de-DE"/>
          </a:p>
        </p:txBody>
      </p:sp>
    </p:spTree>
    <p:extLst>
      <p:ext uri="{BB962C8B-B14F-4D97-AF65-F5344CB8AC3E}">
        <p14:creationId xmlns:p14="http://schemas.microsoft.com/office/powerpoint/2010/main" val="7068610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E" dirty="0"/>
              <a:t>Kruskal-Wallis test</a:t>
            </a:r>
          </a:p>
        </p:txBody>
      </p:sp>
      <p:sp>
        <p:nvSpPr>
          <p:cNvPr id="4" name="Slide Number Placeholder 3"/>
          <p:cNvSpPr>
            <a:spLocks noGrp="1"/>
          </p:cNvSpPr>
          <p:nvPr>
            <p:ph type="sldNum" sz="quarter" idx="5"/>
          </p:nvPr>
        </p:nvSpPr>
        <p:spPr/>
        <p:txBody>
          <a:bodyPr/>
          <a:lstStyle/>
          <a:p>
            <a:fld id="{B9A045E6-D734-4DB2-BEE5-DF972DD20CA2}" type="slidenum">
              <a:rPr lang="de-DE" smtClean="0"/>
              <a:t>34</a:t>
            </a:fld>
            <a:endParaRPr lang="de-DE"/>
          </a:p>
        </p:txBody>
      </p:sp>
    </p:spTree>
    <p:extLst>
      <p:ext uri="{BB962C8B-B14F-4D97-AF65-F5344CB8AC3E}">
        <p14:creationId xmlns:p14="http://schemas.microsoft.com/office/powerpoint/2010/main" val="3114747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a:t>
            </a:r>
            <a:r>
              <a:rPr lang="en-DE" dirty="0"/>
              <a:t> measure = normalized mutual information; average of homogeneity + completeness</a:t>
            </a:r>
          </a:p>
          <a:p>
            <a:r>
              <a:rPr lang="en-US" dirty="0"/>
              <a:t>H</a:t>
            </a:r>
            <a:r>
              <a:rPr lang="en-DE" dirty="0"/>
              <a:t>omogeneity = shannon entropy; </a:t>
            </a:r>
            <a:r>
              <a:rPr lang="en-US" dirty="0"/>
              <a:t>When all </a:t>
            </a:r>
            <a:r>
              <a:rPr lang="en-US" b="1" dirty="0"/>
              <a:t>samples in cluster </a:t>
            </a:r>
            <a:r>
              <a:rPr lang="en-US" b="1" i="1" dirty="0"/>
              <a:t>k</a:t>
            </a:r>
            <a:r>
              <a:rPr lang="en-US" dirty="0"/>
              <a:t> have the </a:t>
            </a:r>
            <a:r>
              <a:rPr lang="en-US" b="1" dirty="0"/>
              <a:t>same label </a:t>
            </a:r>
            <a:r>
              <a:rPr lang="en-US" b="1" i="1" dirty="0"/>
              <a:t>c</a:t>
            </a:r>
            <a:r>
              <a:rPr lang="en-US" dirty="0"/>
              <a:t>, the </a:t>
            </a:r>
            <a:r>
              <a:rPr lang="en-US" b="1" dirty="0"/>
              <a:t>homogeneity</a:t>
            </a:r>
            <a:r>
              <a:rPr lang="en-US" dirty="0"/>
              <a:t> equals </a:t>
            </a:r>
            <a:r>
              <a:rPr lang="en-US" b="1" dirty="0"/>
              <a:t>1</a:t>
            </a:r>
            <a:r>
              <a:rPr lang="en-US" dirty="0"/>
              <a:t>.</a:t>
            </a:r>
          </a:p>
          <a:p>
            <a:r>
              <a:rPr lang="en-US" dirty="0"/>
              <a:t>Completeness = all documents with label k in same cluster</a:t>
            </a:r>
            <a:endParaRPr lang="en-DE" dirty="0"/>
          </a:p>
          <a:p>
            <a:endParaRPr lang="en-DE" dirty="0"/>
          </a:p>
        </p:txBody>
      </p:sp>
      <p:sp>
        <p:nvSpPr>
          <p:cNvPr id="4" name="Slide Number Placeholder 3"/>
          <p:cNvSpPr>
            <a:spLocks noGrp="1"/>
          </p:cNvSpPr>
          <p:nvPr>
            <p:ph type="sldNum" sz="quarter" idx="5"/>
          </p:nvPr>
        </p:nvSpPr>
        <p:spPr/>
        <p:txBody>
          <a:bodyPr/>
          <a:lstStyle/>
          <a:p>
            <a:fld id="{B9A045E6-D734-4DB2-BEE5-DF972DD20CA2}" type="slidenum">
              <a:rPr lang="de-DE" smtClean="0"/>
              <a:t>43</a:t>
            </a:fld>
            <a:endParaRPr lang="de-DE"/>
          </a:p>
        </p:txBody>
      </p:sp>
    </p:spTree>
    <p:extLst>
      <p:ext uri="{BB962C8B-B14F-4D97-AF65-F5344CB8AC3E}">
        <p14:creationId xmlns:p14="http://schemas.microsoft.com/office/powerpoint/2010/main" val="10460447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B9A045E6-D734-4DB2-BEE5-DF972DD20CA2}" type="slidenum">
              <a:rPr lang="de-DE" smtClean="0"/>
              <a:t>50</a:t>
            </a:fld>
            <a:endParaRPr lang="de-DE"/>
          </a:p>
        </p:txBody>
      </p:sp>
    </p:spTree>
    <p:extLst>
      <p:ext uri="{BB962C8B-B14F-4D97-AF65-F5344CB8AC3E}">
        <p14:creationId xmlns:p14="http://schemas.microsoft.com/office/powerpoint/2010/main" val="34008260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Social media = informal language in written form</a:t>
            </a:r>
          </a:p>
          <a:p>
            <a:r>
              <a:rPr lang="en-US" dirty="0"/>
              <a:t>mixed settings, communities</a:t>
            </a:r>
          </a:p>
          <a:p>
            <a:r>
              <a:rPr lang="en-US" dirty="0"/>
              <a:t>technical constraints</a:t>
            </a:r>
          </a:p>
          <a:p>
            <a:endParaRPr lang="en-US" dirty="0"/>
          </a:p>
        </p:txBody>
      </p:sp>
      <p:sp>
        <p:nvSpPr>
          <p:cNvPr id="4" name="Slide Number Placeholder 3"/>
          <p:cNvSpPr>
            <a:spLocks noGrp="1"/>
          </p:cNvSpPr>
          <p:nvPr>
            <p:ph type="sldNum" sz="quarter" idx="5"/>
          </p:nvPr>
        </p:nvSpPr>
        <p:spPr/>
        <p:txBody>
          <a:bodyPr/>
          <a:lstStyle/>
          <a:p>
            <a:fld id="{A829460E-ACFF-3445-B1D8-BFED1128A5AB}" type="slidenum">
              <a:rPr lang="en-US" smtClean="0"/>
              <a:t>3</a:t>
            </a:fld>
            <a:endParaRPr lang="en-US"/>
          </a:p>
        </p:txBody>
      </p:sp>
    </p:spTree>
    <p:extLst>
      <p:ext uri="{BB962C8B-B14F-4D97-AF65-F5344CB8AC3E}">
        <p14:creationId xmlns:p14="http://schemas.microsoft.com/office/powerpoint/2010/main" val="2454582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t>
            </a:r>
            <a:r>
              <a:rPr lang="en-DE" dirty="0"/>
              <a:t>eens’ speech vs. text messaging</a:t>
            </a:r>
          </a:p>
        </p:txBody>
      </p:sp>
      <p:sp>
        <p:nvSpPr>
          <p:cNvPr id="4" name="Slide Number Placeholder 3"/>
          <p:cNvSpPr>
            <a:spLocks noGrp="1"/>
          </p:cNvSpPr>
          <p:nvPr>
            <p:ph type="sldNum" sz="quarter" idx="5"/>
          </p:nvPr>
        </p:nvSpPr>
        <p:spPr/>
        <p:txBody>
          <a:bodyPr/>
          <a:lstStyle/>
          <a:p>
            <a:fld id="{B9A045E6-D734-4DB2-BEE5-DF972DD20CA2}" type="slidenum">
              <a:rPr lang="de-DE" smtClean="0"/>
              <a:t>4</a:t>
            </a:fld>
            <a:endParaRPr lang="de-DE"/>
          </a:p>
        </p:txBody>
      </p:sp>
    </p:spTree>
    <p:extLst>
      <p:ext uri="{BB962C8B-B14F-4D97-AF65-F5344CB8AC3E}">
        <p14:creationId xmlns:p14="http://schemas.microsoft.com/office/powerpoint/2010/main" val="8533999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Social media = informal language in written form</a:t>
            </a:r>
          </a:p>
          <a:p>
            <a:r>
              <a:rPr lang="en-US" dirty="0"/>
              <a:t>mixed settings, communities</a:t>
            </a:r>
          </a:p>
          <a:p>
            <a:r>
              <a:rPr lang="en-US" dirty="0"/>
              <a:t>technical constraints</a:t>
            </a:r>
          </a:p>
          <a:p>
            <a:r>
              <a:rPr lang="en-US" dirty="0"/>
              <a:t>Few studies that specifically compare different channels and fewer that look at individual speakers across channels</a:t>
            </a:r>
          </a:p>
          <a:p>
            <a:endParaRPr lang="en-US" dirty="0"/>
          </a:p>
        </p:txBody>
      </p:sp>
      <p:sp>
        <p:nvSpPr>
          <p:cNvPr id="4" name="Slide Number Placeholder 3"/>
          <p:cNvSpPr>
            <a:spLocks noGrp="1"/>
          </p:cNvSpPr>
          <p:nvPr>
            <p:ph type="sldNum" sz="quarter" idx="5"/>
          </p:nvPr>
        </p:nvSpPr>
        <p:spPr/>
        <p:txBody>
          <a:bodyPr/>
          <a:lstStyle/>
          <a:p>
            <a:fld id="{A829460E-ACFF-3445-B1D8-BFED1128A5AB}" type="slidenum">
              <a:rPr lang="en-US" smtClean="0"/>
              <a:t>8</a:t>
            </a:fld>
            <a:endParaRPr lang="en-US"/>
          </a:p>
        </p:txBody>
      </p:sp>
    </p:spTree>
    <p:extLst>
      <p:ext uri="{BB962C8B-B14F-4D97-AF65-F5344CB8AC3E}">
        <p14:creationId xmlns:p14="http://schemas.microsoft.com/office/powerpoint/2010/main" val="38715458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Few studies that specifically compare different channels and fewer that look at individual speakers across channels</a:t>
            </a:r>
          </a:p>
          <a:p>
            <a:endParaRPr lang="en-DE" dirty="0"/>
          </a:p>
        </p:txBody>
      </p:sp>
      <p:sp>
        <p:nvSpPr>
          <p:cNvPr id="4" name="Slide Number Placeholder 3"/>
          <p:cNvSpPr>
            <a:spLocks noGrp="1"/>
          </p:cNvSpPr>
          <p:nvPr>
            <p:ph type="sldNum" sz="quarter" idx="5"/>
          </p:nvPr>
        </p:nvSpPr>
        <p:spPr/>
        <p:txBody>
          <a:bodyPr/>
          <a:lstStyle/>
          <a:p>
            <a:fld id="{B9A045E6-D734-4DB2-BEE5-DF972DD20CA2}" type="slidenum">
              <a:rPr lang="de-DE" smtClean="0"/>
              <a:t>9</a:t>
            </a:fld>
            <a:endParaRPr lang="de-DE"/>
          </a:p>
        </p:txBody>
      </p:sp>
    </p:spTree>
    <p:extLst>
      <p:ext uri="{BB962C8B-B14F-4D97-AF65-F5344CB8AC3E}">
        <p14:creationId xmlns:p14="http://schemas.microsoft.com/office/powerpoint/2010/main" val="6007388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200150" marR="0" lvl="1" indent="0" algn="l" defTabSz="914400" rtl="0" eaLnBrk="1" fontAlgn="auto" latinLnBrk="0" hangingPunct="1">
              <a:lnSpc>
                <a:spcPct val="100000"/>
              </a:lnSpc>
              <a:spcBef>
                <a:spcPts val="0"/>
              </a:spcBef>
              <a:spcAft>
                <a:spcPts val="1000"/>
              </a:spcAft>
              <a:buClr>
                <a:srgbClr val="8DAE10"/>
              </a:buClr>
              <a:buSzPct val="100000"/>
              <a:buFontTx/>
              <a:buNone/>
              <a:tabLst/>
              <a:defRPr/>
            </a:pPr>
            <a:r>
              <a:rPr lang="de-DE" sz="1200" dirty="0">
                <a:solidFill>
                  <a:schemeClr val="tx2"/>
                </a:solidFill>
                <a:latin typeface="+mj-lt"/>
              </a:rPr>
              <a:t>Ersetzen von persönlichen Angaben durch Platzhalter, Vergabe von anonyme IDs</a:t>
            </a:r>
          </a:p>
          <a:p>
            <a:pPr marL="1200150" lvl="1">
              <a:lnSpc>
                <a:spcPct val="100000"/>
              </a:lnSpc>
              <a:spcBef>
                <a:spcPts val="0"/>
              </a:spcBef>
              <a:spcAft>
                <a:spcPts val="1000"/>
              </a:spcAft>
              <a:buClr>
                <a:srgbClr val="8DAE10"/>
              </a:buClr>
              <a:buSzPct val="100000"/>
              <a:defRPr/>
            </a:pPr>
            <a:r>
              <a:rPr lang="de-DE" sz="1200" dirty="0">
                <a:solidFill>
                  <a:schemeClr val="tx2"/>
                </a:solidFill>
                <a:latin typeface="+mj-lt"/>
              </a:rPr>
              <a:t>Personen der Öffentlichkeit nicht anonymisiert</a:t>
            </a:r>
            <a:endParaRPr lang="de-DE" dirty="0"/>
          </a:p>
          <a:p>
            <a:pPr marL="1200150" lvl="1">
              <a:lnSpc>
                <a:spcPct val="100000"/>
              </a:lnSpc>
              <a:spcBef>
                <a:spcPts val="0"/>
              </a:spcBef>
              <a:spcAft>
                <a:spcPts val="1000"/>
              </a:spcAft>
              <a:buClr>
                <a:srgbClr val="8DAE10"/>
              </a:buClr>
              <a:buSzPct val="100000"/>
              <a:defRPr/>
            </a:pPr>
            <a:r>
              <a:rPr lang="de-DE" sz="1200" dirty="0">
                <a:solidFill>
                  <a:schemeClr val="tx2"/>
                </a:solidFill>
                <a:latin typeface="+mj-lt"/>
              </a:rPr>
              <a:t>Gastartikel komplett gelöscht</a:t>
            </a:r>
            <a:endParaRPr lang="de-DE" dirty="0"/>
          </a:p>
          <a:p>
            <a:endParaRPr lang="en-DE" dirty="0"/>
          </a:p>
        </p:txBody>
      </p:sp>
      <p:sp>
        <p:nvSpPr>
          <p:cNvPr id="4" name="Slide Number Placeholder 3"/>
          <p:cNvSpPr>
            <a:spLocks noGrp="1"/>
          </p:cNvSpPr>
          <p:nvPr>
            <p:ph type="sldNum" sz="quarter" idx="5"/>
          </p:nvPr>
        </p:nvSpPr>
        <p:spPr/>
        <p:txBody>
          <a:bodyPr/>
          <a:lstStyle/>
          <a:p>
            <a:fld id="{B9A045E6-D734-4DB2-BEE5-DF972DD20CA2}" type="slidenum">
              <a:rPr lang="de-DE" smtClean="0"/>
              <a:t>13</a:t>
            </a:fld>
            <a:endParaRPr lang="de-DE"/>
          </a:p>
        </p:txBody>
      </p:sp>
    </p:spTree>
    <p:extLst>
      <p:ext uri="{BB962C8B-B14F-4D97-AF65-F5344CB8AC3E}">
        <p14:creationId xmlns:p14="http://schemas.microsoft.com/office/powerpoint/2010/main" val="25265586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t>
            </a:r>
            <a:r>
              <a:rPr lang="en-DE" dirty="0"/>
              <a:t>tr over first 1000 tokens per user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5–10 blog posts, up to 3000 tweets for each user</a:t>
            </a:r>
          </a:p>
          <a:p>
            <a:endParaRPr lang="en-DE" dirty="0"/>
          </a:p>
        </p:txBody>
      </p:sp>
      <p:sp>
        <p:nvSpPr>
          <p:cNvPr id="4" name="Slide Number Placeholder 3"/>
          <p:cNvSpPr>
            <a:spLocks noGrp="1"/>
          </p:cNvSpPr>
          <p:nvPr>
            <p:ph type="sldNum" sz="quarter" idx="5"/>
          </p:nvPr>
        </p:nvSpPr>
        <p:spPr/>
        <p:txBody>
          <a:bodyPr/>
          <a:lstStyle/>
          <a:p>
            <a:fld id="{B9A045E6-D734-4DB2-BEE5-DF972DD20CA2}" type="slidenum">
              <a:rPr lang="de-DE" smtClean="0"/>
              <a:t>14</a:t>
            </a:fld>
            <a:endParaRPr lang="de-DE"/>
          </a:p>
        </p:txBody>
      </p:sp>
    </p:spTree>
    <p:extLst>
      <p:ext uri="{BB962C8B-B14F-4D97-AF65-F5344CB8AC3E}">
        <p14:creationId xmlns:p14="http://schemas.microsoft.com/office/powerpoint/2010/main" val="11599211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t>
            </a:r>
            <a:r>
              <a:rPr lang="en-DE" dirty="0"/>
              <a:t>er 1000 tokens</a:t>
            </a:r>
          </a:p>
        </p:txBody>
      </p:sp>
      <p:sp>
        <p:nvSpPr>
          <p:cNvPr id="4" name="Slide Number Placeholder 3"/>
          <p:cNvSpPr>
            <a:spLocks noGrp="1"/>
          </p:cNvSpPr>
          <p:nvPr>
            <p:ph type="sldNum" sz="quarter" idx="5"/>
          </p:nvPr>
        </p:nvSpPr>
        <p:spPr/>
        <p:txBody>
          <a:bodyPr/>
          <a:lstStyle/>
          <a:p>
            <a:fld id="{B9A045E6-D734-4DB2-BEE5-DF972DD20CA2}" type="slidenum">
              <a:rPr lang="de-DE" smtClean="0"/>
              <a:t>17</a:t>
            </a:fld>
            <a:endParaRPr lang="de-DE"/>
          </a:p>
        </p:txBody>
      </p:sp>
    </p:spTree>
    <p:extLst>
      <p:ext uri="{BB962C8B-B14F-4D97-AF65-F5344CB8AC3E}">
        <p14:creationId xmlns:p14="http://schemas.microsoft.com/office/powerpoint/2010/main" val="5403667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E" dirty="0"/>
              <a:t>Question: Orderly Heterogeneity? Do all people within the corpus behave the same?</a:t>
            </a:r>
          </a:p>
        </p:txBody>
      </p:sp>
      <p:sp>
        <p:nvSpPr>
          <p:cNvPr id="4" name="Slide Number Placeholder 3"/>
          <p:cNvSpPr>
            <a:spLocks noGrp="1"/>
          </p:cNvSpPr>
          <p:nvPr>
            <p:ph type="sldNum" sz="quarter" idx="5"/>
          </p:nvPr>
        </p:nvSpPr>
        <p:spPr/>
        <p:txBody>
          <a:bodyPr/>
          <a:lstStyle/>
          <a:p>
            <a:fld id="{B9A045E6-D734-4DB2-BEE5-DF972DD20CA2}" type="slidenum">
              <a:rPr lang="de-DE" smtClean="0"/>
              <a:t>18</a:t>
            </a:fld>
            <a:endParaRPr lang="de-DE"/>
          </a:p>
        </p:txBody>
      </p:sp>
    </p:spTree>
    <p:extLst>
      <p:ext uri="{BB962C8B-B14F-4D97-AF65-F5344CB8AC3E}">
        <p14:creationId xmlns:p14="http://schemas.microsoft.com/office/powerpoint/2010/main" val="289238388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elfolie">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468000" y="4230000"/>
            <a:ext cx="7560000" cy="324000"/>
          </a:xfrm>
        </p:spPr>
        <p:txBody>
          <a:bodyPr/>
          <a:lstStyle>
            <a:lvl1pPr marL="0" indent="0" algn="l">
              <a:lnSpc>
                <a:spcPts val="2400"/>
              </a:lnSpc>
              <a:spcAft>
                <a:spcPts val="0"/>
              </a:spcAft>
              <a:buFont typeface="Arial" panose="020B0604020202020204" pitchFamily="34" charset="0"/>
              <a:buNone/>
              <a:defRPr sz="1500" b="0">
                <a:solidFill>
                  <a:schemeClr val="bg2"/>
                </a:solidFill>
              </a:defRPr>
            </a:lvl1pPr>
            <a:lvl2pPr marL="0" indent="0" algn="l">
              <a:lnSpc>
                <a:spcPts val="2400"/>
              </a:lnSpc>
              <a:spcAft>
                <a:spcPts val="0"/>
              </a:spcAft>
              <a:buFont typeface="Arial" panose="020B0604020202020204" pitchFamily="34" charset="0"/>
              <a:buNone/>
              <a:defRPr sz="1500" b="0">
                <a:solidFill>
                  <a:schemeClr val="bg2"/>
                </a:solidFill>
              </a:defRPr>
            </a:lvl2pPr>
            <a:lvl3pPr marL="0" indent="0" algn="l">
              <a:lnSpc>
                <a:spcPts val="2400"/>
              </a:lnSpc>
              <a:spcAft>
                <a:spcPts val="0"/>
              </a:spcAft>
              <a:buFont typeface="Arial" panose="020B0604020202020204" pitchFamily="34" charset="0"/>
              <a:buNone/>
              <a:defRPr sz="1500" b="0">
                <a:solidFill>
                  <a:schemeClr val="bg2"/>
                </a:solidFill>
              </a:defRPr>
            </a:lvl3pPr>
            <a:lvl4pPr marL="0" indent="0" algn="l">
              <a:lnSpc>
                <a:spcPts val="2400"/>
              </a:lnSpc>
              <a:spcAft>
                <a:spcPts val="0"/>
              </a:spcAft>
              <a:buFont typeface="Arial" panose="020B0604020202020204" pitchFamily="34" charset="0"/>
              <a:buNone/>
              <a:defRPr sz="1500" b="0">
                <a:solidFill>
                  <a:schemeClr val="bg2"/>
                </a:solidFill>
              </a:defRPr>
            </a:lvl4pPr>
            <a:lvl5pPr marL="0" indent="0" algn="l">
              <a:lnSpc>
                <a:spcPts val="2400"/>
              </a:lnSpc>
              <a:spcAft>
                <a:spcPts val="0"/>
              </a:spcAft>
              <a:buFont typeface="Arial" panose="020B0604020202020204" pitchFamily="34" charset="0"/>
              <a:buNone/>
              <a:defRPr sz="1500" b="0">
                <a:solidFill>
                  <a:schemeClr val="bg2"/>
                </a:solidFill>
              </a:defRPr>
            </a:lvl5pPr>
            <a:lvl6pPr marL="0" indent="0" algn="l">
              <a:lnSpc>
                <a:spcPts val="2400"/>
              </a:lnSpc>
              <a:spcAft>
                <a:spcPts val="0"/>
              </a:spcAft>
              <a:buFont typeface="Arial" panose="020B0604020202020204" pitchFamily="34" charset="0"/>
              <a:buNone/>
              <a:defRPr sz="1500" b="0">
                <a:solidFill>
                  <a:schemeClr val="bg2"/>
                </a:solidFill>
              </a:defRPr>
            </a:lvl6pPr>
            <a:lvl7pPr marL="0" indent="0" algn="l">
              <a:lnSpc>
                <a:spcPts val="2400"/>
              </a:lnSpc>
              <a:spcAft>
                <a:spcPts val="0"/>
              </a:spcAft>
              <a:buFont typeface="Arial" panose="020B0604020202020204" pitchFamily="34" charset="0"/>
              <a:buNone/>
              <a:defRPr sz="1500" b="0">
                <a:solidFill>
                  <a:schemeClr val="bg2"/>
                </a:solidFill>
              </a:defRPr>
            </a:lvl7pPr>
            <a:lvl8pPr marL="0" indent="0" algn="l">
              <a:lnSpc>
                <a:spcPts val="2400"/>
              </a:lnSpc>
              <a:spcAft>
                <a:spcPts val="0"/>
              </a:spcAft>
              <a:buFont typeface="Arial" panose="020B0604020202020204" pitchFamily="34" charset="0"/>
              <a:buNone/>
              <a:defRPr sz="1500" b="0">
                <a:solidFill>
                  <a:schemeClr val="bg2"/>
                </a:solidFill>
              </a:defRPr>
            </a:lvl8pPr>
            <a:lvl9pPr marL="0" indent="0" algn="l">
              <a:lnSpc>
                <a:spcPts val="2400"/>
              </a:lnSpc>
              <a:spcAft>
                <a:spcPts val="0"/>
              </a:spcAft>
              <a:buFont typeface="Arial" panose="020B0604020202020204" pitchFamily="34" charset="0"/>
              <a:buNone/>
              <a:defRPr sz="1500" b="0">
                <a:solidFill>
                  <a:schemeClr val="bg2"/>
                </a:solidFill>
              </a:defRPr>
            </a:lvl9pPr>
          </a:lstStyle>
          <a:p>
            <a:pPr lvl="0"/>
            <a:r>
              <a:rPr lang="de-DE" dirty="0"/>
              <a:t>Untertitel</a:t>
            </a:r>
          </a:p>
        </p:txBody>
      </p:sp>
      <p:sp>
        <p:nvSpPr>
          <p:cNvPr id="7" name="Datumsplatzhalter 6"/>
          <p:cNvSpPr>
            <a:spLocks noGrp="1"/>
          </p:cNvSpPr>
          <p:nvPr>
            <p:ph type="dt" sz="half" idx="10"/>
          </p:nvPr>
        </p:nvSpPr>
        <p:spPr>
          <a:xfrm>
            <a:off x="468000" y="4680000"/>
            <a:ext cx="7560000" cy="144000"/>
          </a:xfrm>
        </p:spPr>
        <p:txBody>
          <a:bodyPr/>
          <a:lstStyle>
            <a:lvl1pPr>
              <a:defRPr sz="900">
                <a:solidFill>
                  <a:schemeClr val="tx2"/>
                </a:solidFill>
              </a:defRPr>
            </a:lvl1pPr>
          </a:lstStyle>
          <a:p>
            <a:endParaRPr lang="de-DE" dirty="0"/>
          </a:p>
        </p:txBody>
      </p:sp>
      <p:pic>
        <p:nvPicPr>
          <p:cNvPr id="6" name="Grafik 5">
            <a:extLst>
              <a:ext uri="{FF2B5EF4-FFF2-40B4-BE49-F238E27FC236}">
                <a16:creationId xmlns:a16="http://schemas.microsoft.com/office/drawing/2014/main" id="{70D81F06-1D47-4C44-8C29-89662B0E161D}"/>
              </a:ext>
            </a:extLst>
          </p:cNvPr>
          <p:cNvPicPr>
            <a:picLocks noChangeAspect="1"/>
          </p:cNvPicPr>
          <p:nvPr userDrawn="1"/>
        </p:nvPicPr>
        <p:blipFill>
          <a:blip r:embed="rId2"/>
          <a:stretch>
            <a:fillRect/>
          </a:stretch>
        </p:blipFill>
        <p:spPr>
          <a:xfrm>
            <a:off x="468000" y="3499200"/>
            <a:ext cx="2505600" cy="173898"/>
          </a:xfrm>
          <a:prstGeom prst="rect">
            <a:avLst/>
          </a:prstGeom>
        </p:spPr>
      </p:pic>
      <p:sp>
        <p:nvSpPr>
          <p:cNvPr id="22" name="Bildplatzhalter 21">
            <a:extLst>
              <a:ext uri="{FF2B5EF4-FFF2-40B4-BE49-F238E27FC236}">
                <a16:creationId xmlns:a16="http://schemas.microsoft.com/office/drawing/2014/main" id="{84C7B36F-18FD-48F5-9A0D-FC40AEE68D0C}"/>
              </a:ext>
            </a:extLst>
          </p:cNvPr>
          <p:cNvSpPr>
            <a:spLocks noGrp="1"/>
          </p:cNvSpPr>
          <p:nvPr>
            <p:ph type="pic" sz="quarter" idx="13"/>
          </p:nvPr>
        </p:nvSpPr>
        <p:spPr>
          <a:xfrm>
            <a:off x="-1" y="-1"/>
            <a:ext cx="8182800" cy="3186000"/>
          </a:xfrm>
          <a:custGeom>
            <a:avLst/>
            <a:gdLst>
              <a:gd name="connsiteX0" fmla="*/ 0 w 8182800"/>
              <a:gd name="connsiteY0" fmla="*/ 0 h 3186000"/>
              <a:gd name="connsiteX1" fmla="*/ 8182800 w 8182800"/>
              <a:gd name="connsiteY1" fmla="*/ 0 h 3186000"/>
              <a:gd name="connsiteX2" fmla="*/ 8182800 w 8182800"/>
              <a:gd name="connsiteY2" fmla="*/ 1 h 3186000"/>
              <a:gd name="connsiteX3" fmla="*/ 7225201 w 8182800"/>
              <a:gd name="connsiteY3" fmla="*/ 1 h 3186000"/>
              <a:gd name="connsiteX4" fmla="*/ 7225201 w 8182800"/>
              <a:gd name="connsiteY4" fmla="*/ 1440001 h 3186000"/>
              <a:gd name="connsiteX5" fmla="*/ 8182800 w 8182800"/>
              <a:gd name="connsiteY5" fmla="*/ 1440001 h 3186000"/>
              <a:gd name="connsiteX6" fmla="*/ 8182800 w 8182800"/>
              <a:gd name="connsiteY6" fmla="*/ 3186000 h 3186000"/>
              <a:gd name="connsiteX7" fmla="*/ 0 w 8182800"/>
              <a:gd name="connsiteY7" fmla="*/ 3186000 h 318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82800" h="3186000">
                <a:moveTo>
                  <a:pt x="0" y="0"/>
                </a:moveTo>
                <a:lnTo>
                  <a:pt x="8182800" y="0"/>
                </a:lnTo>
                <a:lnTo>
                  <a:pt x="8182800" y="1"/>
                </a:lnTo>
                <a:lnTo>
                  <a:pt x="7225201" y="1"/>
                </a:lnTo>
                <a:lnTo>
                  <a:pt x="7225201" y="1440001"/>
                </a:lnTo>
                <a:lnTo>
                  <a:pt x="8182800" y="1440001"/>
                </a:lnTo>
                <a:lnTo>
                  <a:pt x="8182800" y="3186000"/>
                </a:lnTo>
                <a:lnTo>
                  <a:pt x="0" y="3186000"/>
                </a:lnTo>
                <a:close/>
              </a:path>
            </a:pathLst>
          </a:custGeom>
          <a:solidFill>
            <a:schemeClr val="bg1">
              <a:lumMod val="85000"/>
            </a:schemeClr>
          </a:solidFill>
        </p:spPr>
        <p:txBody>
          <a:bodyPr wrap="square" anchor="ctr">
            <a:noAutofit/>
          </a:bodyPr>
          <a:lstStyle>
            <a:lvl1pPr algn="ctr">
              <a:defRPr/>
            </a:lvl1pPr>
          </a:lstStyle>
          <a:p>
            <a:r>
              <a:rPr lang="en-US"/>
              <a:t>Click icon to add picture</a:t>
            </a:r>
            <a:endParaRPr lang="de-DE" dirty="0"/>
          </a:p>
        </p:txBody>
      </p:sp>
      <p:pic>
        <p:nvPicPr>
          <p:cNvPr id="16" name="Grafik 15">
            <a:extLst>
              <a:ext uri="{FF2B5EF4-FFF2-40B4-BE49-F238E27FC236}">
                <a16:creationId xmlns:a16="http://schemas.microsoft.com/office/drawing/2014/main" id="{C28E9FB3-DC3C-4E55-9877-2DEEAAB32903}"/>
              </a:ext>
            </a:extLst>
          </p:cNvPr>
          <p:cNvPicPr>
            <a:picLocks noChangeAspect="1"/>
          </p:cNvPicPr>
          <p:nvPr userDrawn="1"/>
        </p:nvPicPr>
        <p:blipFill>
          <a:blip r:embed="rId3"/>
          <a:stretch>
            <a:fillRect/>
          </a:stretch>
        </p:blipFill>
        <p:spPr>
          <a:xfrm>
            <a:off x="7225200" y="0"/>
            <a:ext cx="1440362" cy="1440000"/>
          </a:xfrm>
          <a:prstGeom prst="rect">
            <a:avLst/>
          </a:prstGeom>
        </p:spPr>
      </p:pic>
      <p:sp>
        <p:nvSpPr>
          <p:cNvPr id="23" name="Titel 22">
            <a:extLst>
              <a:ext uri="{FF2B5EF4-FFF2-40B4-BE49-F238E27FC236}">
                <a16:creationId xmlns:a16="http://schemas.microsoft.com/office/drawing/2014/main" id="{259FB325-4F00-4E24-9BB5-CBE59A8EE6E3}"/>
              </a:ext>
            </a:extLst>
          </p:cNvPr>
          <p:cNvSpPr>
            <a:spLocks noGrp="1"/>
          </p:cNvSpPr>
          <p:nvPr>
            <p:ph type="title"/>
          </p:nvPr>
        </p:nvSpPr>
        <p:spPr>
          <a:xfrm>
            <a:off x="468000" y="3895200"/>
            <a:ext cx="3527936" cy="324000"/>
          </a:xfrm>
        </p:spPr>
        <p:txBody>
          <a:bodyPr/>
          <a:lstStyle>
            <a:lvl1pPr>
              <a:lnSpc>
                <a:spcPts val="2500"/>
              </a:lnSpc>
              <a:defRPr cap="all" baseline="0"/>
            </a:lvl1pPr>
          </a:lstStyle>
          <a:p>
            <a:pPr lvl="0"/>
            <a:r>
              <a:rPr lang="en-US"/>
              <a:t>Click to edit Master title style</a:t>
            </a:r>
            <a:endParaRPr lang="de-DE" dirty="0"/>
          </a:p>
        </p:txBody>
      </p:sp>
      <p:sp>
        <p:nvSpPr>
          <p:cNvPr id="4" name="Bildplatzhalter 3">
            <a:extLst>
              <a:ext uri="{FF2B5EF4-FFF2-40B4-BE49-F238E27FC236}">
                <a16:creationId xmlns:a16="http://schemas.microsoft.com/office/drawing/2014/main" id="{EA11C8C5-D6EB-4C5D-9539-1ADEFC0908BE}"/>
              </a:ext>
            </a:extLst>
          </p:cNvPr>
          <p:cNvSpPr>
            <a:spLocks noGrp="1"/>
          </p:cNvSpPr>
          <p:nvPr>
            <p:ph type="pic" sz="quarter" idx="14" hasCustomPrompt="1"/>
          </p:nvPr>
        </p:nvSpPr>
        <p:spPr>
          <a:xfrm>
            <a:off x="5677199" y="3895200"/>
            <a:ext cx="2505600" cy="324000"/>
          </a:xfrm>
        </p:spPr>
        <p:txBody>
          <a:bodyPr anchor="ctr" anchorCtr="0"/>
          <a:lstStyle>
            <a:lvl1pPr algn="ctr">
              <a:defRPr sz="1050"/>
            </a:lvl1pPr>
          </a:lstStyle>
          <a:p>
            <a:r>
              <a:rPr lang="de-DE" dirty="0"/>
              <a:t>Logo auf Platzhalter ziehen</a:t>
            </a:r>
          </a:p>
        </p:txBody>
      </p:sp>
    </p:spTree>
    <p:extLst>
      <p:ext uri="{BB962C8B-B14F-4D97-AF65-F5344CB8AC3E}">
        <p14:creationId xmlns:p14="http://schemas.microsoft.com/office/powerpoint/2010/main" val="7225862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Headline / Text / Bild">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de-DE" dirty="0"/>
              <a:t>KAPITEL | CHART-HEADLINE</a:t>
            </a:r>
          </a:p>
        </p:txBody>
      </p:sp>
      <p:sp>
        <p:nvSpPr>
          <p:cNvPr id="3" name="Inhaltsplatzhalter 2"/>
          <p:cNvSpPr>
            <a:spLocks noGrp="1"/>
          </p:cNvSpPr>
          <p:nvPr>
            <p:ph idx="1" hasCustomPrompt="1"/>
          </p:nvPr>
        </p:nvSpPr>
        <p:spPr>
          <a:xfrm>
            <a:off x="468000" y="918000"/>
            <a:ext cx="3240000" cy="3366000"/>
          </a:xfrm>
        </p:spPr>
        <p:txBody>
          <a:bodyPr/>
          <a:lstStyle>
            <a:lvl1pPr>
              <a:defRPr/>
            </a:lvl1pPr>
          </a:lstStyle>
          <a:p>
            <a:pPr lvl="0"/>
            <a:r>
              <a:rPr lang="de-DE" dirty="0" err="1"/>
              <a:t>Subline</a:t>
            </a:r>
            <a:r>
              <a:rPr lang="de-DE" dirty="0"/>
              <a:t> auf erster Ebene // für weitere Ebenen &gt;&gt; Menü &gt; Start &gt; Absatz &gt; Listenebene erhöhen </a:t>
            </a:r>
          </a:p>
          <a:p>
            <a:pPr lvl="1"/>
            <a:r>
              <a:rPr lang="de-DE" dirty="0"/>
              <a:t>Zweite Ebene</a:t>
            </a:r>
          </a:p>
          <a:p>
            <a:pPr lvl="2"/>
            <a:r>
              <a:rPr lang="de-DE" dirty="0"/>
              <a:t>Dritte Ebene</a:t>
            </a:r>
          </a:p>
          <a:p>
            <a:pPr lvl="3"/>
            <a:r>
              <a:rPr lang="de-DE" dirty="0"/>
              <a:t>Vierte Ebene</a:t>
            </a:r>
          </a:p>
          <a:p>
            <a:pPr lvl="4"/>
            <a:r>
              <a:rPr lang="de-DE" dirty="0"/>
              <a:t>Fünfte Ebene</a:t>
            </a:r>
          </a:p>
          <a:p>
            <a:pPr lvl="5"/>
            <a:r>
              <a:rPr lang="de-DE" dirty="0"/>
              <a:t>Sechste Ebene</a:t>
            </a:r>
          </a:p>
          <a:p>
            <a:pPr lvl="6"/>
            <a:r>
              <a:rPr lang="de-DE" dirty="0"/>
              <a:t>Siebte Ebene</a:t>
            </a:r>
          </a:p>
          <a:p>
            <a:pPr lvl="7"/>
            <a:r>
              <a:rPr lang="de-DE" dirty="0"/>
              <a:t>Achte Ebene</a:t>
            </a:r>
          </a:p>
          <a:p>
            <a:pPr lvl="8"/>
            <a:r>
              <a:rPr lang="de-DE" dirty="0"/>
              <a:t>Neunte Ebene</a:t>
            </a:r>
          </a:p>
        </p:txBody>
      </p:sp>
      <p:sp>
        <p:nvSpPr>
          <p:cNvPr id="8" name="Fußzeilenplatzhalter 7">
            <a:extLst>
              <a:ext uri="{FF2B5EF4-FFF2-40B4-BE49-F238E27FC236}">
                <a16:creationId xmlns:a16="http://schemas.microsoft.com/office/drawing/2014/main" id="{3261E425-9AF3-4B68-A7DE-55697E59EC40}"/>
              </a:ext>
            </a:extLst>
          </p:cNvPr>
          <p:cNvSpPr>
            <a:spLocks noGrp="1"/>
          </p:cNvSpPr>
          <p:nvPr>
            <p:ph type="ftr" sz="quarter" idx="11"/>
          </p:nvPr>
        </p:nvSpPr>
        <p:spPr/>
        <p:txBody>
          <a:bodyPr/>
          <a:lstStyle/>
          <a:p>
            <a:r>
              <a:rPr lang="de-DE" dirty="0"/>
              <a:t>Scheffler | Individual </a:t>
            </a:r>
            <a:r>
              <a:rPr lang="de-DE" dirty="0" err="1"/>
              <a:t>linguistic</a:t>
            </a:r>
            <a:r>
              <a:rPr lang="de-DE" dirty="0"/>
              <a:t> </a:t>
            </a:r>
            <a:r>
              <a:rPr lang="de-DE" dirty="0" err="1"/>
              <a:t>variation</a:t>
            </a:r>
            <a:r>
              <a:rPr lang="de-DE" dirty="0"/>
              <a:t> in social </a:t>
            </a:r>
            <a:r>
              <a:rPr lang="de-DE" dirty="0" err="1"/>
              <a:t>media</a:t>
            </a:r>
            <a:endParaRPr lang="de-DE" dirty="0"/>
          </a:p>
        </p:txBody>
      </p:sp>
      <p:sp>
        <p:nvSpPr>
          <p:cNvPr id="9" name="Foliennummernplatzhalter 8">
            <a:extLst>
              <a:ext uri="{FF2B5EF4-FFF2-40B4-BE49-F238E27FC236}">
                <a16:creationId xmlns:a16="http://schemas.microsoft.com/office/drawing/2014/main" id="{DC8FE19E-1A66-4F06-9454-D8ECA4880C8E}"/>
              </a:ext>
            </a:extLst>
          </p:cNvPr>
          <p:cNvSpPr>
            <a:spLocks noGrp="1"/>
          </p:cNvSpPr>
          <p:nvPr>
            <p:ph type="sldNum" sz="quarter" idx="12"/>
          </p:nvPr>
        </p:nvSpPr>
        <p:spPr/>
        <p:txBody>
          <a:bodyPr/>
          <a:lstStyle/>
          <a:p>
            <a:fld id="{6C8FC03C-C266-4645-ABC5-645062898383}" type="slidenum">
              <a:rPr lang="de-DE" smtClean="0"/>
              <a:pPr/>
              <a:t>‹#›</a:t>
            </a:fld>
            <a:r>
              <a:rPr lang="de-DE"/>
              <a:t> </a:t>
            </a:r>
            <a:endParaRPr lang="de-DE" dirty="0"/>
          </a:p>
        </p:txBody>
      </p:sp>
      <p:sp>
        <p:nvSpPr>
          <p:cNvPr id="5" name="Bildplatzhalter 4">
            <a:extLst>
              <a:ext uri="{FF2B5EF4-FFF2-40B4-BE49-F238E27FC236}">
                <a16:creationId xmlns:a16="http://schemas.microsoft.com/office/drawing/2014/main" id="{6DB40BEE-2C74-4B7C-AA75-FB330D4E18BC}"/>
              </a:ext>
            </a:extLst>
          </p:cNvPr>
          <p:cNvSpPr>
            <a:spLocks noGrp="1"/>
          </p:cNvSpPr>
          <p:nvPr>
            <p:ph type="pic" sz="quarter" idx="13"/>
          </p:nvPr>
        </p:nvSpPr>
        <p:spPr>
          <a:xfrm>
            <a:off x="4104000" y="954000"/>
            <a:ext cx="4536000" cy="3024000"/>
          </a:xfrm>
        </p:spPr>
        <p:txBody>
          <a:bodyPr anchor="ctr"/>
          <a:lstStyle>
            <a:lvl1pPr algn="ctr">
              <a:defRPr/>
            </a:lvl1pPr>
          </a:lstStyle>
          <a:p>
            <a:r>
              <a:rPr lang="en-US"/>
              <a:t>Click icon to add picture</a:t>
            </a:r>
            <a:endParaRPr lang="de-DE"/>
          </a:p>
        </p:txBody>
      </p:sp>
    </p:spTree>
    <p:extLst>
      <p:ext uri="{BB962C8B-B14F-4D97-AF65-F5344CB8AC3E}">
        <p14:creationId xmlns:p14="http://schemas.microsoft.com/office/powerpoint/2010/main" val="4119991346"/>
      </p:ext>
    </p:extLst>
  </p:cSld>
  <p:clrMapOvr>
    <a:masterClrMapping/>
  </p:clrMapOvr>
  <p:extLst>
    <p:ext uri="{DCECCB84-F9BA-43D5-87BE-67443E8EF086}">
      <p15:sldGuideLst xmlns:p15="http://schemas.microsoft.com/office/powerpoint/2012/main">
        <p15:guide id="1" pos="2583" userDrawn="1">
          <p15:clr>
            <a:srgbClr val="FBAE40"/>
          </p15:clr>
        </p15:guide>
        <p15:guide id="2" pos="5444" userDrawn="1">
          <p15:clr>
            <a:srgbClr val="FBAE40"/>
          </p15:clr>
        </p15:guide>
        <p15:guide id="3" orient="horz" pos="596" userDrawn="1">
          <p15:clr>
            <a:srgbClr val="FBAE40"/>
          </p15:clr>
        </p15:guide>
        <p15:guide id="4" orient="horz" pos="2509"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Headline / Text / Bild inkl. Bildunterzeile">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de-DE" dirty="0"/>
              <a:t>KAPITEL | CHART-HEADLINE</a:t>
            </a:r>
          </a:p>
        </p:txBody>
      </p:sp>
      <p:sp>
        <p:nvSpPr>
          <p:cNvPr id="3" name="Inhaltsplatzhalter 2"/>
          <p:cNvSpPr>
            <a:spLocks noGrp="1"/>
          </p:cNvSpPr>
          <p:nvPr>
            <p:ph idx="1" hasCustomPrompt="1"/>
          </p:nvPr>
        </p:nvSpPr>
        <p:spPr>
          <a:xfrm>
            <a:off x="468000" y="918000"/>
            <a:ext cx="4104000" cy="3366000"/>
          </a:xfrm>
        </p:spPr>
        <p:txBody>
          <a:bodyPr/>
          <a:lstStyle>
            <a:lvl1pPr>
              <a:defRPr/>
            </a:lvl1pPr>
          </a:lstStyle>
          <a:p>
            <a:pPr lvl="0"/>
            <a:r>
              <a:rPr lang="de-DE" dirty="0" err="1"/>
              <a:t>Subline</a:t>
            </a:r>
            <a:r>
              <a:rPr lang="de-DE" dirty="0"/>
              <a:t> auf erster Ebene // für weitere Ebenen &gt;&gt; Menü &gt; Start &gt; Absatz &gt; Listenebene erhöhen </a:t>
            </a:r>
          </a:p>
          <a:p>
            <a:pPr lvl="1"/>
            <a:r>
              <a:rPr lang="de-DE" dirty="0"/>
              <a:t>Zweite Ebene</a:t>
            </a:r>
          </a:p>
          <a:p>
            <a:pPr lvl="2"/>
            <a:r>
              <a:rPr lang="de-DE" dirty="0"/>
              <a:t>Dritte Ebene</a:t>
            </a:r>
          </a:p>
          <a:p>
            <a:pPr lvl="3"/>
            <a:r>
              <a:rPr lang="de-DE" dirty="0"/>
              <a:t>Vierte Ebene</a:t>
            </a:r>
          </a:p>
          <a:p>
            <a:pPr lvl="4"/>
            <a:r>
              <a:rPr lang="de-DE" dirty="0"/>
              <a:t>Fünfte Ebene</a:t>
            </a:r>
          </a:p>
          <a:p>
            <a:pPr lvl="5"/>
            <a:r>
              <a:rPr lang="de-DE" dirty="0"/>
              <a:t>Sechste Ebene</a:t>
            </a:r>
          </a:p>
          <a:p>
            <a:pPr lvl="6"/>
            <a:r>
              <a:rPr lang="de-DE" dirty="0"/>
              <a:t>Siebte Ebene</a:t>
            </a:r>
          </a:p>
          <a:p>
            <a:pPr lvl="7"/>
            <a:r>
              <a:rPr lang="de-DE" dirty="0"/>
              <a:t>Achte Ebene</a:t>
            </a:r>
          </a:p>
          <a:p>
            <a:pPr lvl="8"/>
            <a:r>
              <a:rPr lang="de-DE" dirty="0"/>
              <a:t>Neunte Ebene</a:t>
            </a:r>
          </a:p>
        </p:txBody>
      </p:sp>
      <p:sp>
        <p:nvSpPr>
          <p:cNvPr id="8" name="Fußzeilenplatzhalter 7">
            <a:extLst>
              <a:ext uri="{FF2B5EF4-FFF2-40B4-BE49-F238E27FC236}">
                <a16:creationId xmlns:a16="http://schemas.microsoft.com/office/drawing/2014/main" id="{3261E425-9AF3-4B68-A7DE-55697E59EC40}"/>
              </a:ext>
            </a:extLst>
          </p:cNvPr>
          <p:cNvSpPr>
            <a:spLocks noGrp="1"/>
          </p:cNvSpPr>
          <p:nvPr>
            <p:ph type="ftr" sz="quarter" idx="11"/>
          </p:nvPr>
        </p:nvSpPr>
        <p:spPr/>
        <p:txBody>
          <a:bodyPr/>
          <a:lstStyle/>
          <a:p>
            <a:r>
              <a:rPr lang="de-DE" dirty="0"/>
              <a:t>Scheffler | Individual </a:t>
            </a:r>
            <a:r>
              <a:rPr lang="de-DE" dirty="0" err="1"/>
              <a:t>linguistic</a:t>
            </a:r>
            <a:r>
              <a:rPr lang="de-DE" dirty="0"/>
              <a:t> </a:t>
            </a:r>
            <a:r>
              <a:rPr lang="de-DE" dirty="0" err="1"/>
              <a:t>variation</a:t>
            </a:r>
            <a:r>
              <a:rPr lang="de-DE" dirty="0"/>
              <a:t> in social </a:t>
            </a:r>
            <a:r>
              <a:rPr lang="de-DE" dirty="0" err="1"/>
              <a:t>media</a:t>
            </a:r>
            <a:endParaRPr lang="de-DE" dirty="0"/>
          </a:p>
        </p:txBody>
      </p:sp>
      <p:sp>
        <p:nvSpPr>
          <p:cNvPr id="9" name="Foliennummernplatzhalter 8">
            <a:extLst>
              <a:ext uri="{FF2B5EF4-FFF2-40B4-BE49-F238E27FC236}">
                <a16:creationId xmlns:a16="http://schemas.microsoft.com/office/drawing/2014/main" id="{DC8FE19E-1A66-4F06-9454-D8ECA4880C8E}"/>
              </a:ext>
            </a:extLst>
          </p:cNvPr>
          <p:cNvSpPr>
            <a:spLocks noGrp="1"/>
          </p:cNvSpPr>
          <p:nvPr>
            <p:ph type="sldNum" sz="quarter" idx="12"/>
          </p:nvPr>
        </p:nvSpPr>
        <p:spPr/>
        <p:txBody>
          <a:bodyPr/>
          <a:lstStyle/>
          <a:p>
            <a:fld id="{6C8FC03C-C266-4645-ABC5-645062898383}" type="slidenum">
              <a:rPr lang="de-DE" smtClean="0"/>
              <a:pPr/>
              <a:t>‹#›</a:t>
            </a:fld>
            <a:r>
              <a:rPr lang="de-DE"/>
              <a:t> </a:t>
            </a:r>
            <a:endParaRPr lang="de-DE" dirty="0"/>
          </a:p>
        </p:txBody>
      </p:sp>
      <p:sp>
        <p:nvSpPr>
          <p:cNvPr id="5" name="Bildplatzhalter 4">
            <a:extLst>
              <a:ext uri="{FF2B5EF4-FFF2-40B4-BE49-F238E27FC236}">
                <a16:creationId xmlns:a16="http://schemas.microsoft.com/office/drawing/2014/main" id="{6DB40BEE-2C74-4B7C-AA75-FB330D4E18BC}"/>
              </a:ext>
            </a:extLst>
          </p:cNvPr>
          <p:cNvSpPr>
            <a:spLocks noGrp="1"/>
          </p:cNvSpPr>
          <p:nvPr>
            <p:ph type="pic" sz="quarter" idx="13"/>
          </p:nvPr>
        </p:nvSpPr>
        <p:spPr>
          <a:xfrm>
            <a:off x="4680000" y="954000"/>
            <a:ext cx="3960000" cy="2646000"/>
          </a:xfrm>
        </p:spPr>
        <p:txBody>
          <a:bodyPr anchor="ctr"/>
          <a:lstStyle>
            <a:lvl1pPr algn="ctr">
              <a:defRPr/>
            </a:lvl1pPr>
          </a:lstStyle>
          <a:p>
            <a:r>
              <a:rPr lang="en-US"/>
              <a:t>Click icon to add picture</a:t>
            </a:r>
            <a:endParaRPr lang="de-DE"/>
          </a:p>
        </p:txBody>
      </p:sp>
      <p:sp>
        <p:nvSpPr>
          <p:cNvPr id="10" name="Textplatzhalter 5">
            <a:extLst>
              <a:ext uri="{FF2B5EF4-FFF2-40B4-BE49-F238E27FC236}">
                <a16:creationId xmlns:a16="http://schemas.microsoft.com/office/drawing/2014/main" id="{E8C92916-9C2D-4160-84A7-92C7AE8CF342}"/>
              </a:ext>
            </a:extLst>
          </p:cNvPr>
          <p:cNvSpPr>
            <a:spLocks noGrp="1"/>
          </p:cNvSpPr>
          <p:nvPr>
            <p:ph type="body" sz="quarter" idx="16" hasCustomPrompt="1"/>
          </p:nvPr>
        </p:nvSpPr>
        <p:spPr>
          <a:xfrm>
            <a:off x="4680000" y="3708000"/>
            <a:ext cx="3960000" cy="576000"/>
          </a:xfrm>
        </p:spPr>
        <p:txBody>
          <a:bodyPr/>
          <a:lstStyle>
            <a:lvl1pPr>
              <a:lnSpc>
                <a:spcPts val="1200"/>
              </a:lnSpc>
              <a:spcAft>
                <a:spcPts val="0"/>
              </a:spcAft>
              <a:defRPr sz="900"/>
            </a:lvl1pPr>
            <a:lvl2pPr>
              <a:lnSpc>
                <a:spcPts val="1200"/>
              </a:lnSpc>
              <a:spcAft>
                <a:spcPts val="0"/>
              </a:spcAft>
              <a:defRPr sz="900"/>
            </a:lvl2pPr>
            <a:lvl3pPr>
              <a:lnSpc>
                <a:spcPts val="1200"/>
              </a:lnSpc>
              <a:spcAft>
                <a:spcPts val="0"/>
              </a:spcAft>
              <a:defRPr sz="900"/>
            </a:lvl3pPr>
            <a:lvl4pPr>
              <a:lnSpc>
                <a:spcPts val="1200"/>
              </a:lnSpc>
              <a:spcAft>
                <a:spcPts val="0"/>
              </a:spcAft>
              <a:defRPr sz="900"/>
            </a:lvl4pPr>
            <a:lvl5pPr>
              <a:lnSpc>
                <a:spcPts val="1200"/>
              </a:lnSpc>
              <a:spcAft>
                <a:spcPts val="0"/>
              </a:spcAft>
              <a:defRPr sz="900"/>
            </a:lvl5pPr>
            <a:lvl6pPr>
              <a:lnSpc>
                <a:spcPts val="1200"/>
              </a:lnSpc>
              <a:spcAft>
                <a:spcPts val="0"/>
              </a:spcAft>
              <a:defRPr sz="900"/>
            </a:lvl6pPr>
            <a:lvl7pPr>
              <a:lnSpc>
                <a:spcPts val="1200"/>
              </a:lnSpc>
              <a:spcAft>
                <a:spcPts val="0"/>
              </a:spcAft>
              <a:defRPr sz="900"/>
            </a:lvl7pPr>
            <a:lvl8pPr>
              <a:lnSpc>
                <a:spcPts val="1200"/>
              </a:lnSpc>
              <a:spcAft>
                <a:spcPts val="0"/>
              </a:spcAft>
              <a:defRPr sz="900"/>
            </a:lvl8pPr>
            <a:lvl9pPr>
              <a:lnSpc>
                <a:spcPts val="1200"/>
              </a:lnSpc>
              <a:spcAft>
                <a:spcPts val="0"/>
              </a:spcAft>
              <a:defRPr sz="900"/>
            </a:lvl9pPr>
          </a:lstStyle>
          <a:p>
            <a:pPr lvl="0"/>
            <a:r>
              <a:rPr lang="de-DE" dirty="0"/>
              <a:t>Bildunterzeile // für weitere Ebenen (Text)  &gt;&gt; Menü &gt; Start &gt; Absatz &gt; Listenebene erhöhen </a:t>
            </a:r>
          </a:p>
          <a:p>
            <a:pPr lvl="0"/>
            <a:endParaRPr lang="de-DE" dirty="0"/>
          </a:p>
          <a:p>
            <a:pPr lvl="1"/>
            <a:r>
              <a:rPr lang="de-DE" dirty="0"/>
              <a:t>Zweite Ebene</a:t>
            </a:r>
          </a:p>
        </p:txBody>
      </p:sp>
    </p:spTree>
    <p:extLst>
      <p:ext uri="{BB962C8B-B14F-4D97-AF65-F5344CB8AC3E}">
        <p14:creationId xmlns:p14="http://schemas.microsoft.com/office/powerpoint/2010/main" val="3587194172"/>
      </p:ext>
    </p:extLst>
  </p:cSld>
  <p:clrMapOvr>
    <a:masterClrMapping/>
  </p:clrMapOvr>
  <p:extLst>
    <p:ext uri="{DCECCB84-F9BA-43D5-87BE-67443E8EF086}">
      <p15:sldGuideLst xmlns:p15="http://schemas.microsoft.com/office/powerpoint/2012/main">
        <p15:guide id="1" pos="2945" userDrawn="1">
          <p15:clr>
            <a:srgbClr val="FBAE40"/>
          </p15:clr>
        </p15:guide>
        <p15:guide id="2" pos="5444" userDrawn="1">
          <p15:clr>
            <a:srgbClr val="FBAE40"/>
          </p15:clr>
        </p15:guide>
        <p15:guide id="3" orient="horz" pos="596" userDrawn="1">
          <p15:clr>
            <a:srgbClr val="FBAE40"/>
          </p15:clr>
        </p15:guide>
        <p15:guide id="4" orient="horz" pos="2269"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Headline / Bild inkl. Bildunterzeile / Text">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de-DE" dirty="0"/>
              <a:t>KAPITEL | CHART-HEADLINE</a:t>
            </a:r>
          </a:p>
        </p:txBody>
      </p:sp>
      <p:sp>
        <p:nvSpPr>
          <p:cNvPr id="3" name="Inhaltsplatzhalter 2"/>
          <p:cNvSpPr>
            <a:spLocks noGrp="1"/>
          </p:cNvSpPr>
          <p:nvPr>
            <p:ph idx="1" hasCustomPrompt="1"/>
          </p:nvPr>
        </p:nvSpPr>
        <p:spPr>
          <a:xfrm>
            <a:off x="5220000" y="918000"/>
            <a:ext cx="3420000" cy="3366000"/>
          </a:xfrm>
        </p:spPr>
        <p:txBody>
          <a:bodyPr/>
          <a:lstStyle>
            <a:lvl1pPr>
              <a:defRPr/>
            </a:lvl1pPr>
          </a:lstStyle>
          <a:p>
            <a:pPr lvl="0"/>
            <a:r>
              <a:rPr lang="de-DE" dirty="0" err="1"/>
              <a:t>Subline</a:t>
            </a:r>
            <a:r>
              <a:rPr lang="de-DE" dirty="0"/>
              <a:t> auf erster Ebene // für weitere Ebenen &gt;&gt; Menü &gt; Start &gt; Absatz &gt; Listenebene erhöhen </a:t>
            </a:r>
          </a:p>
          <a:p>
            <a:pPr lvl="1"/>
            <a:r>
              <a:rPr lang="de-DE" dirty="0"/>
              <a:t>Zweite Ebene</a:t>
            </a:r>
          </a:p>
          <a:p>
            <a:pPr lvl="2"/>
            <a:r>
              <a:rPr lang="de-DE" dirty="0"/>
              <a:t>Dritte Ebene</a:t>
            </a:r>
          </a:p>
          <a:p>
            <a:pPr lvl="3"/>
            <a:r>
              <a:rPr lang="de-DE" dirty="0"/>
              <a:t>Vierte Ebene</a:t>
            </a:r>
          </a:p>
          <a:p>
            <a:pPr lvl="4"/>
            <a:r>
              <a:rPr lang="de-DE" dirty="0"/>
              <a:t>Fünfte Ebene</a:t>
            </a:r>
          </a:p>
          <a:p>
            <a:pPr lvl="5"/>
            <a:r>
              <a:rPr lang="de-DE" dirty="0"/>
              <a:t>Sechste Ebene</a:t>
            </a:r>
          </a:p>
          <a:p>
            <a:pPr lvl="6"/>
            <a:r>
              <a:rPr lang="de-DE" dirty="0"/>
              <a:t>Siebte Ebene</a:t>
            </a:r>
          </a:p>
          <a:p>
            <a:pPr lvl="7"/>
            <a:r>
              <a:rPr lang="de-DE" dirty="0"/>
              <a:t>Achte Ebene</a:t>
            </a:r>
          </a:p>
          <a:p>
            <a:pPr lvl="8"/>
            <a:r>
              <a:rPr lang="de-DE" dirty="0"/>
              <a:t>Neunte Ebene</a:t>
            </a:r>
          </a:p>
        </p:txBody>
      </p:sp>
      <p:sp>
        <p:nvSpPr>
          <p:cNvPr id="8" name="Fußzeilenplatzhalter 7">
            <a:extLst>
              <a:ext uri="{FF2B5EF4-FFF2-40B4-BE49-F238E27FC236}">
                <a16:creationId xmlns:a16="http://schemas.microsoft.com/office/drawing/2014/main" id="{3261E425-9AF3-4B68-A7DE-55697E59EC40}"/>
              </a:ext>
            </a:extLst>
          </p:cNvPr>
          <p:cNvSpPr>
            <a:spLocks noGrp="1"/>
          </p:cNvSpPr>
          <p:nvPr>
            <p:ph type="ftr" sz="quarter" idx="11"/>
          </p:nvPr>
        </p:nvSpPr>
        <p:spPr/>
        <p:txBody>
          <a:bodyPr/>
          <a:lstStyle/>
          <a:p>
            <a:r>
              <a:rPr lang="de-DE" dirty="0"/>
              <a:t>Scheffler | Individual </a:t>
            </a:r>
            <a:r>
              <a:rPr lang="de-DE" dirty="0" err="1"/>
              <a:t>linguistic</a:t>
            </a:r>
            <a:r>
              <a:rPr lang="de-DE" dirty="0"/>
              <a:t> </a:t>
            </a:r>
            <a:r>
              <a:rPr lang="de-DE" dirty="0" err="1"/>
              <a:t>variation</a:t>
            </a:r>
            <a:r>
              <a:rPr lang="de-DE" dirty="0"/>
              <a:t> in social </a:t>
            </a:r>
            <a:r>
              <a:rPr lang="de-DE" dirty="0" err="1"/>
              <a:t>media</a:t>
            </a:r>
            <a:endParaRPr lang="de-DE" dirty="0"/>
          </a:p>
        </p:txBody>
      </p:sp>
      <p:sp>
        <p:nvSpPr>
          <p:cNvPr id="9" name="Foliennummernplatzhalter 8">
            <a:extLst>
              <a:ext uri="{FF2B5EF4-FFF2-40B4-BE49-F238E27FC236}">
                <a16:creationId xmlns:a16="http://schemas.microsoft.com/office/drawing/2014/main" id="{DC8FE19E-1A66-4F06-9454-D8ECA4880C8E}"/>
              </a:ext>
            </a:extLst>
          </p:cNvPr>
          <p:cNvSpPr>
            <a:spLocks noGrp="1"/>
          </p:cNvSpPr>
          <p:nvPr>
            <p:ph type="sldNum" sz="quarter" idx="12"/>
          </p:nvPr>
        </p:nvSpPr>
        <p:spPr/>
        <p:txBody>
          <a:bodyPr/>
          <a:lstStyle/>
          <a:p>
            <a:fld id="{6C8FC03C-C266-4645-ABC5-645062898383}" type="slidenum">
              <a:rPr lang="de-DE" smtClean="0"/>
              <a:pPr/>
              <a:t>‹#›</a:t>
            </a:fld>
            <a:r>
              <a:rPr lang="de-DE"/>
              <a:t> </a:t>
            </a:r>
            <a:endParaRPr lang="de-DE" dirty="0"/>
          </a:p>
        </p:txBody>
      </p:sp>
      <p:sp>
        <p:nvSpPr>
          <p:cNvPr id="5" name="Bildplatzhalter 4">
            <a:extLst>
              <a:ext uri="{FF2B5EF4-FFF2-40B4-BE49-F238E27FC236}">
                <a16:creationId xmlns:a16="http://schemas.microsoft.com/office/drawing/2014/main" id="{6DB40BEE-2C74-4B7C-AA75-FB330D4E18BC}"/>
              </a:ext>
            </a:extLst>
          </p:cNvPr>
          <p:cNvSpPr>
            <a:spLocks noGrp="1"/>
          </p:cNvSpPr>
          <p:nvPr>
            <p:ph type="pic" sz="quarter" idx="13"/>
          </p:nvPr>
        </p:nvSpPr>
        <p:spPr>
          <a:xfrm>
            <a:off x="468000" y="954000"/>
            <a:ext cx="3960000" cy="2646000"/>
          </a:xfrm>
        </p:spPr>
        <p:txBody>
          <a:bodyPr anchor="ctr"/>
          <a:lstStyle>
            <a:lvl1pPr algn="ctr">
              <a:defRPr/>
            </a:lvl1pPr>
          </a:lstStyle>
          <a:p>
            <a:r>
              <a:rPr lang="en-US"/>
              <a:t>Click icon to add picture</a:t>
            </a:r>
            <a:endParaRPr lang="de-DE"/>
          </a:p>
        </p:txBody>
      </p:sp>
      <p:sp>
        <p:nvSpPr>
          <p:cNvPr id="10" name="Textplatzhalter 5">
            <a:extLst>
              <a:ext uri="{FF2B5EF4-FFF2-40B4-BE49-F238E27FC236}">
                <a16:creationId xmlns:a16="http://schemas.microsoft.com/office/drawing/2014/main" id="{E8C92916-9C2D-4160-84A7-92C7AE8CF342}"/>
              </a:ext>
            </a:extLst>
          </p:cNvPr>
          <p:cNvSpPr>
            <a:spLocks noGrp="1"/>
          </p:cNvSpPr>
          <p:nvPr>
            <p:ph type="body" sz="quarter" idx="16" hasCustomPrompt="1"/>
          </p:nvPr>
        </p:nvSpPr>
        <p:spPr>
          <a:xfrm>
            <a:off x="468000" y="3708000"/>
            <a:ext cx="3960000" cy="576000"/>
          </a:xfrm>
        </p:spPr>
        <p:txBody>
          <a:bodyPr/>
          <a:lstStyle>
            <a:lvl1pPr>
              <a:lnSpc>
                <a:spcPts val="1200"/>
              </a:lnSpc>
              <a:spcAft>
                <a:spcPts val="0"/>
              </a:spcAft>
              <a:defRPr sz="900"/>
            </a:lvl1pPr>
            <a:lvl2pPr>
              <a:lnSpc>
                <a:spcPts val="1200"/>
              </a:lnSpc>
              <a:spcAft>
                <a:spcPts val="0"/>
              </a:spcAft>
              <a:defRPr sz="900"/>
            </a:lvl2pPr>
            <a:lvl3pPr>
              <a:lnSpc>
                <a:spcPts val="1200"/>
              </a:lnSpc>
              <a:spcAft>
                <a:spcPts val="0"/>
              </a:spcAft>
              <a:defRPr sz="900"/>
            </a:lvl3pPr>
            <a:lvl4pPr>
              <a:lnSpc>
                <a:spcPts val="1200"/>
              </a:lnSpc>
              <a:spcAft>
                <a:spcPts val="0"/>
              </a:spcAft>
              <a:defRPr sz="900"/>
            </a:lvl4pPr>
            <a:lvl5pPr>
              <a:lnSpc>
                <a:spcPts val="1200"/>
              </a:lnSpc>
              <a:spcAft>
                <a:spcPts val="0"/>
              </a:spcAft>
              <a:defRPr sz="900"/>
            </a:lvl5pPr>
            <a:lvl6pPr>
              <a:lnSpc>
                <a:spcPts val="1200"/>
              </a:lnSpc>
              <a:spcAft>
                <a:spcPts val="0"/>
              </a:spcAft>
              <a:defRPr sz="900"/>
            </a:lvl6pPr>
            <a:lvl7pPr>
              <a:lnSpc>
                <a:spcPts val="1200"/>
              </a:lnSpc>
              <a:spcAft>
                <a:spcPts val="0"/>
              </a:spcAft>
              <a:defRPr sz="900"/>
            </a:lvl7pPr>
            <a:lvl8pPr>
              <a:lnSpc>
                <a:spcPts val="1200"/>
              </a:lnSpc>
              <a:spcAft>
                <a:spcPts val="0"/>
              </a:spcAft>
              <a:defRPr sz="900"/>
            </a:lvl8pPr>
            <a:lvl9pPr>
              <a:lnSpc>
                <a:spcPts val="1200"/>
              </a:lnSpc>
              <a:spcAft>
                <a:spcPts val="0"/>
              </a:spcAft>
              <a:defRPr sz="900"/>
            </a:lvl9pPr>
          </a:lstStyle>
          <a:p>
            <a:pPr lvl="0"/>
            <a:r>
              <a:rPr lang="de-DE" dirty="0"/>
              <a:t>Bildunterzeile // für weitere Ebenen (Text)  &gt;&gt; Menü &gt; Start &gt; Absatz &gt; Listenebene erhöhen </a:t>
            </a:r>
          </a:p>
          <a:p>
            <a:pPr lvl="0"/>
            <a:endParaRPr lang="de-DE" dirty="0"/>
          </a:p>
          <a:p>
            <a:pPr lvl="1"/>
            <a:r>
              <a:rPr lang="de-DE" dirty="0"/>
              <a:t>Zweite Ebene</a:t>
            </a:r>
          </a:p>
        </p:txBody>
      </p:sp>
    </p:spTree>
    <p:extLst>
      <p:ext uri="{BB962C8B-B14F-4D97-AF65-F5344CB8AC3E}">
        <p14:creationId xmlns:p14="http://schemas.microsoft.com/office/powerpoint/2010/main" val="2413746602"/>
      </p:ext>
    </p:extLst>
  </p:cSld>
  <p:clrMapOvr>
    <a:masterClrMapping/>
  </p:clrMapOvr>
  <p:extLst>
    <p:ext uri="{DCECCB84-F9BA-43D5-87BE-67443E8EF086}">
      <p15:sldGuideLst xmlns:p15="http://schemas.microsoft.com/office/powerpoint/2012/main">
        <p15:guide id="1" pos="2945">
          <p15:clr>
            <a:srgbClr val="FBAE40"/>
          </p15:clr>
        </p15:guide>
        <p15:guide id="2" pos="5444">
          <p15:clr>
            <a:srgbClr val="FBAE40"/>
          </p15:clr>
        </p15:guide>
        <p15:guide id="3" orient="horz" pos="596">
          <p15:clr>
            <a:srgbClr val="FBAE40"/>
          </p15:clr>
        </p15:guide>
        <p15:guide id="4" orient="horz" pos="2269">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Headline / Text / 2 Bilder">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de-DE" dirty="0"/>
              <a:t>KAPITEL | CHART-HEADLINE</a:t>
            </a:r>
          </a:p>
        </p:txBody>
      </p:sp>
      <p:sp>
        <p:nvSpPr>
          <p:cNvPr id="3" name="Inhaltsplatzhalter 2"/>
          <p:cNvSpPr>
            <a:spLocks noGrp="1"/>
          </p:cNvSpPr>
          <p:nvPr>
            <p:ph idx="1" hasCustomPrompt="1"/>
          </p:nvPr>
        </p:nvSpPr>
        <p:spPr>
          <a:xfrm>
            <a:off x="468000" y="918000"/>
            <a:ext cx="5400000" cy="3366000"/>
          </a:xfrm>
        </p:spPr>
        <p:txBody>
          <a:bodyPr/>
          <a:lstStyle>
            <a:lvl1pPr>
              <a:defRPr/>
            </a:lvl1pPr>
          </a:lstStyle>
          <a:p>
            <a:pPr lvl="0"/>
            <a:r>
              <a:rPr lang="de-DE" dirty="0" err="1"/>
              <a:t>Subline</a:t>
            </a:r>
            <a:r>
              <a:rPr lang="de-DE" dirty="0"/>
              <a:t> auf erster Ebene // für weitere Ebenen &gt;&gt; Menü &gt; Start &gt; Absatz &gt; Listenebene erhöhen </a:t>
            </a:r>
          </a:p>
          <a:p>
            <a:pPr lvl="1"/>
            <a:r>
              <a:rPr lang="de-DE" dirty="0"/>
              <a:t>Zweite Ebene</a:t>
            </a:r>
          </a:p>
          <a:p>
            <a:pPr lvl="2"/>
            <a:r>
              <a:rPr lang="de-DE" dirty="0"/>
              <a:t>Dritte Ebene</a:t>
            </a:r>
          </a:p>
          <a:p>
            <a:pPr lvl="3"/>
            <a:r>
              <a:rPr lang="de-DE" dirty="0"/>
              <a:t>Vierte Ebene</a:t>
            </a:r>
          </a:p>
          <a:p>
            <a:pPr lvl="4"/>
            <a:r>
              <a:rPr lang="de-DE" dirty="0"/>
              <a:t>Fünfte Ebene</a:t>
            </a:r>
          </a:p>
          <a:p>
            <a:pPr lvl="5"/>
            <a:r>
              <a:rPr lang="de-DE" dirty="0"/>
              <a:t>Sechste Ebene</a:t>
            </a:r>
          </a:p>
          <a:p>
            <a:pPr lvl="6"/>
            <a:r>
              <a:rPr lang="de-DE" dirty="0"/>
              <a:t>Siebte Ebene</a:t>
            </a:r>
          </a:p>
          <a:p>
            <a:pPr lvl="7"/>
            <a:r>
              <a:rPr lang="de-DE" dirty="0"/>
              <a:t>Achte Ebene</a:t>
            </a:r>
          </a:p>
          <a:p>
            <a:pPr lvl="8"/>
            <a:r>
              <a:rPr lang="de-DE" dirty="0"/>
              <a:t>Neunte Ebene</a:t>
            </a:r>
          </a:p>
        </p:txBody>
      </p:sp>
      <p:sp>
        <p:nvSpPr>
          <p:cNvPr id="8" name="Fußzeilenplatzhalter 7">
            <a:extLst>
              <a:ext uri="{FF2B5EF4-FFF2-40B4-BE49-F238E27FC236}">
                <a16:creationId xmlns:a16="http://schemas.microsoft.com/office/drawing/2014/main" id="{3261E425-9AF3-4B68-A7DE-55697E59EC40}"/>
              </a:ext>
            </a:extLst>
          </p:cNvPr>
          <p:cNvSpPr>
            <a:spLocks noGrp="1"/>
          </p:cNvSpPr>
          <p:nvPr>
            <p:ph type="ftr" sz="quarter" idx="11"/>
          </p:nvPr>
        </p:nvSpPr>
        <p:spPr/>
        <p:txBody>
          <a:bodyPr/>
          <a:lstStyle/>
          <a:p>
            <a:r>
              <a:rPr lang="de-DE" dirty="0"/>
              <a:t>Scheffler | Individual </a:t>
            </a:r>
            <a:r>
              <a:rPr lang="de-DE" dirty="0" err="1"/>
              <a:t>linguistic</a:t>
            </a:r>
            <a:r>
              <a:rPr lang="de-DE" dirty="0"/>
              <a:t> </a:t>
            </a:r>
            <a:r>
              <a:rPr lang="de-DE" dirty="0" err="1"/>
              <a:t>variation</a:t>
            </a:r>
            <a:r>
              <a:rPr lang="de-DE" dirty="0"/>
              <a:t> in social </a:t>
            </a:r>
            <a:r>
              <a:rPr lang="de-DE" dirty="0" err="1"/>
              <a:t>media</a:t>
            </a:r>
            <a:endParaRPr lang="de-DE" dirty="0"/>
          </a:p>
        </p:txBody>
      </p:sp>
      <p:sp>
        <p:nvSpPr>
          <p:cNvPr id="9" name="Foliennummernplatzhalter 8">
            <a:extLst>
              <a:ext uri="{FF2B5EF4-FFF2-40B4-BE49-F238E27FC236}">
                <a16:creationId xmlns:a16="http://schemas.microsoft.com/office/drawing/2014/main" id="{DC8FE19E-1A66-4F06-9454-D8ECA4880C8E}"/>
              </a:ext>
            </a:extLst>
          </p:cNvPr>
          <p:cNvSpPr>
            <a:spLocks noGrp="1"/>
          </p:cNvSpPr>
          <p:nvPr>
            <p:ph type="sldNum" sz="quarter" idx="12"/>
          </p:nvPr>
        </p:nvSpPr>
        <p:spPr/>
        <p:txBody>
          <a:bodyPr/>
          <a:lstStyle/>
          <a:p>
            <a:fld id="{6C8FC03C-C266-4645-ABC5-645062898383}" type="slidenum">
              <a:rPr lang="de-DE" smtClean="0"/>
              <a:pPr/>
              <a:t>‹#›</a:t>
            </a:fld>
            <a:r>
              <a:rPr lang="de-DE"/>
              <a:t> </a:t>
            </a:r>
            <a:endParaRPr lang="de-DE" dirty="0"/>
          </a:p>
        </p:txBody>
      </p:sp>
      <p:sp>
        <p:nvSpPr>
          <p:cNvPr id="5" name="Bildplatzhalter 4">
            <a:extLst>
              <a:ext uri="{FF2B5EF4-FFF2-40B4-BE49-F238E27FC236}">
                <a16:creationId xmlns:a16="http://schemas.microsoft.com/office/drawing/2014/main" id="{6DB40BEE-2C74-4B7C-AA75-FB330D4E18BC}"/>
              </a:ext>
            </a:extLst>
          </p:cNvPr>
          <p:cNvSpPr>
            <a:spLocks noGrp="1"/>
          </p:cNvSpPr>
          <p:nvPr>
            <p:ph type="pic" sz="quarter" idx="13"/>
          </p:nvPr>
        </p:nvSpPr>
        <p:spPr>
          <a:xfrm>
            <a:off x="6480000" y="954000"/>
            <a:ext cx="2160000" cy="1440000"/>
          </a:xfrm>
        </p:spPr>
        <p:txBody>
          <a:bodyPr anchor="ctr"/>
          <a:lstStyle>
            <a:lvl1pPr algn="ctr">
              <a:defRPr/>
            </a:lvl1pPr>
          </a:lstStyle>
          <a:p>
            <a:r>
              <a:rPr lang="en-US"/>
              <a:t>Click icon to add picture</a:t>
            </a:r>
            <a:endParaRPr lang="de-DE"/>
          </a:p>
        </p:txBody>
      </p:sp>
      <p:sp>
        <p:nvSpPr>
          <p:cNvPr id="7" name="Bildplatzhalter 4">
            <a:extLst>
              <a:ext uri="{FF2B5EF4-FFF2-40B4-BE49-F238E27FC236}">
                <a16:creationId xmlns:a16="http://schemas.microsoft.com/office/drawing/2014/main" id="{73CCF540-0E4F-47A6-981D-1A856FBCB4E1}"/>
              </a:ext>
            </a:extLst>
          </p:cNvPr>
          <p:cNvSpPr>
            <a:spLocks noGrp="1"/>
          </p:cNvSpPr>
          <p:nvPr>
            <p:ph type="pic" sz="quarter" idx="14"/>
          </p:nvPr>
        </p:nvSpPr>
        <p:spPr>
          <a:xfrm>
            <a:off x="6480000" y="2628000"/>
            <a:ext cx="2160000" cy="1440000"/>
          </a:xfrm>
        </p:spPr>
        <p:txBody>
          <a:bodyPr anchor="ctr"/>
          <a:lstStyle>
            <a:lvl1pPr algn="ctr">
              <a:defRPr/>
            </a:lvl1pPr>
          </a:lstStyle>
          <a:p>
            <a:r>
              <a:rPr lang="en-US"/>
              <a:t>Click icon to add picture</a:t>
            </a:r>
            <a:endParaRPr lang="de-DE"/>
          </a:p>
        </p:txBody>
      </p:sp>
    </p:spTree>
    <p:extLst>
      <p:ext uri="{BB962C8B-B14F-4D97-AF65-F5344CB8AC3E}">
        <p14:creationId xmlns:p14="http://schemas.microsoft.com/office/powerpoint/2010/main" val="456241470"/>
      </p:ext>
    </p:extLst>
  </p:cSld>
  <p:clrMapOvr>
    <a:masterClrMapping/>
  </p:clrMapOvr>
  <p:extLst>
    <p:ext uri="{DCECCB84-F9BA-43D5-87BE-67443E8EF086}">
      <p15:sldGuideLst xmlns:p15="http://schemas.microsoft.com/office/powerpoint/2012/main">
        <p15:guide id="1" pos="4077" userDrawn="1">
          <p15:clr>
            <a:srgbClr val="FBAE40"/>
          </p15:clr>
        </p15:guide>
        <p15:guide id="2" pos="5444">
          <p15:clr>
            <a:srgbClr val="FBAE40"/>
          </p15:clr>
        </p15:guide>
        <p15:guide id="3" orient="horz" pos="596">
          <p15:clr>
            <a:srgbClr val="FBAE40"/>
          </p15:clr>
        </p15:guide>
        <p15:guide id="4" orient="horz" pos="1653" userDrawn="1">
          <p15:clr>
            <a:srgbClr val="FBAE40"/>
          </p15:clr>
        </p15:guide>
        <p15:guide id="5" orient="horz" pos="2564" userDrawn="1">
          <p15:clr>
            <a:srgbClr val="FBAE40"/>
          </p15:clr>
        </p15:guide>
        <p15:guide id="6" orient="horz" pos="1513"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Headline / 2 Bilder / Text">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de-DE" dirty="0"/>
              <a:t>KAPITEL | CHART-HEADLINE</a:t>
            </a:r>
          </a:p>
        </p:txBody>
      </p:sp>
      <p:sp>
        <p:nvSpPr>
          <p:cNvPr id="3" name="Inhaltsplatzhalter 2"/>
          <p:cNvSpPr>
            <a:spLocks noGrp="1"/>
          </p:cNvSpPr>
          <p:nvPr>
            <p:ph idx="1" hasCustomPrompt="1"/>
          </p:nvPr>
        </p:nvSpPr>
        <p:spPr>
          <a:xfrm>
            <a:off x="3240000" y="918000"/>
            <a:ext cx="5400000" cy="3366000"/>
          </a:xfrm>
        </p:spPr>
        <p:txBody>
          <a:bodyPr/>
          <a:lstStyle>
            <a:lvl1pPr>
              <a:defRPr/>
            </a:lvl1pPr>
          </a:lstStyle>
          <a:p>
            <a:pPr lvl="0"/>
            <a:r>
              <a:rPr lang="de-DE" dirty="0" err="1"/>
              <a:t>Subline</a:t>
            </a:r>
            <a:r>
              <a:rPr lang="de-DE" dirty="0"/>
              <a:t> auf erster Ebene // für weitere Ebenen &gt;&gt; Menü &gt; Start &gt; Absatz &gt; Listenebene erhöhen </a:t>
            </a:r>
          </a:p>
          <a:p>
            <a:pPr lvl="1"/>
            <a:r>
              <a:rPr lang="de-DE" dirty="0"/>
              <a:t>Zweite Ebene</a:t>
            </a:r>
          </a:p>
          <a:p>
            <a:pPr lvl="2"/>
            <a:r>
              <a:rPr lang="de-DE" dirty="0"/>
              <a:t>Dritte Ebene</a:t>
            </a:r>
          </a:p>
          <a:p>
            <a:pPr lvl="3"/>
            <a:r>
              <a:rPr lang="de-DE" dirty="0"/>
              <a:t>Vierte Ebene</a:t>
            </a:r>
          </a:p>
          <a:p>
            <a:pPr lvl="4"/>
            <a:r>
              <a:rPr lang="de-DE" dirty="0"/>
              <a:t>Fünfte Ebene</a:t>
            </a:r>
          </a:p>
          <a:p>
            <a:pPr lvl="5"/>
            <a:r>
              <a:rPr lang="de-DE" dirty="0"/>
              <a:t>Sechste Ebene</a:t>
            </a:r>
          </a:p>
          <a:p>
            <a:pPr lvl="6"/>
            <a:r>
              <a:rPr lang="de-DE" dirty="0"/>
              <a:t>Siebte Ebene</a:t>
            </a:r>
          </a:p>
          <a:p>
            <a:pPr lvl="7"/>
            <a:r>
              <a:rPr lang="de-DE" dirty="0"/>
              <a:t>Achte Ebene</a:t>
            </a:r>
          </a:p>
          <a:p>
            <a:pPr lvl="8"/>
            <a:r>
              <a:rPr lang="de-DE" dirty="0"/>
              <a:t>Neunte Ebene</a:t>
            </a:r>
          </a:p>
        </p:txBody>
      </p:sp>
      <p:sp>
        <p:nvSpPr>
          <p:cNvPr id="8" name="Fußzeilenplatzhalter 7">
            <a:extLst>
              <a:ext uri="{FF2B5EF4-FFF2-40B4-BE49-F238E27FC236}">
                <a16:creationId xmlns:a16="http://schemas.microsoft.com/office/drawing/2014/main" id="{3261E425-9AF3-4B68-A7DE-55697E59EC40}"/>
              </a:ext>
            </a:extLst>
          </p:cNvPr>
          <p:cNvSpPr>
            <a:spLocks noGrp="1"/>
          </p:cNvSpPr>
          <p:nvPr>
            <p:ph type="ftr" sz="quarter" idx="11"/>
          </p:nvPr>
        </p:nvSpPr>
        <p:spPr/>
        <p:txBody>
          <a:bodyPr/>
          <a:lstStyle/>
          <a:p>
            <a:r>
              <a:rPr lang="de-DE" dirty="0"/>
              <a:t>Scheffler | Individual </a:t>
            </a:r>
            <a:r>
              <a:rPr lang="de-DE" dirty="0" err="1"/>
              <a:t>linguistic</a:t>
            </a:r>
            <a:r>
              <a:rPr lang="de-DE" dirty="0"/>
              <a:t> </a:t>
            </a:r>
            <a:r>
              <a:rPr lang="de-DE" dirty="0" err="1"/>
              <a:t>variation</a:t>
            </a:r>
            <a:r>
              <a:rPr lang="de-DE" dirty="0"/>
              <a:t> in social </a:t>
            </a:r>
            <a:r>
              <a:rPr lang="de-DE" dirty="0" err="1"/>
              <a:t>media</a:t>
            </a:r>
            <a:endParaRPr lang="de-DE" dirty="0"/>
          </a:p>
        </p:txBody>
      </p:sp>
      <p:sp>
        <p:nvSpPr>
          <p:cNvPr id="9" name="Foliennummernplatzhalter 8">
            <a:extLst>
              <a:ext uri="{FF2B5EF4-FFF2-40B4-BE49-F238E27FC236}">
                <a16:creationId xmlns:a16="http://schemas.microsoft.com/office/drawing/2014/main" id="{DC8FE19E-1A66-4F06-9454-D8ECA4880C8E}"/>
              </a:ext>
            </a:extLst>
          </p:cNvPr>
          <p:cNvSpPr>
            <a:spLocks noGrp="1"/>
          </p:cNvSpPr>
          <p:nvPr>
            <p:ph type="sldNum" sz="quarter" idx="12"/>
          </p:nvPr>
        </p:nvSpPr>
        <p:spPr/>
        <p:txBody>
          <a:bodyPr/>
          <a:lstStyle/>
          <a:p>
            <a:fld id="{6C8FC03C-C266-4645-ABC5-645062898383}" type="slidenum">
              <a:rPr lang="de-DE" smtClean="0"/>
              <a:pPr/>
              <a:t>‹#›</a:t>
            </a:fld>
            <a:r>
              <a:rPr lang="de-DE"/>
              <a:t> </a:t>
            </a:r>
            <a:endParaRPr lang="de-DE" dirty="0"/>
          </a:p>
        </p:txBody>
      </p:sp>
      <p:sp>
        <p:nvSpPr>
          <p:cNvPr id="5" name="Bildplatzhalter 4">
            <a:extLst>
              <a:ext uri="{FF2B5EF4-FFF2-40B4-BE49-F238E27FC236}">
                <a16:creationId xmlns:a16="http://schemas.microsoft.com/office/drawing/2014/main" id="{6DB40BEE-2C74-4B7C-AA75-FB330D4E18BC}"/>
              </a:ext>
            </a:extLst>
          </p:cNvPr>
          <p:cNvSpPr>
            <a:spLocks noGrp="1"/>
          </p:cNvSpPr>
          <p:nvPr>
            <p:ph type="pic" sz="quarter" idx="13"/>
          </p:nvPr>
        </p:nvSpPr>
        <p:spPr>
          <a:xfrm>
            <a:off x="468000" y="954000"/>
            <a:ext cx="2160000" cy="1440000"/>
          </a:xfrm>
        </p:spPr>
        <p:txBody>
          <a:bodyPr anchor="ctr"/>
          <a:lstStyle>
            <a:lvl1pPr algn="ctr">
              <a:defRPr/>
            </a:lvl1pPr>
          </a:lstStyle>
          <a:p>
            <a:r>
              <a:rPr lang="en-US"/>
              <a:t>Click icon to add picture</a:t>
            </a:r>
            <a:endParaRPr lang="de-DE" dirty="0"/>
          </a:p>
        </p:txBody>
      </p:sp>
      <p:sp>
        <p:nvSpPr>
          <p:cNvPr id="7" name="Bildplatzhalter 4">
            <a:extLst>
              <a:ext uri="{FF2B5EF4-FFF2-40B4-BE49-F238E27FC236}">
                <a16:creationId xmlns:a16="http://schemas.microsoft.com/office/drawing/2014/main" id="{73CCF540-0E4F-47A6-981D-1A856FBCB4E1}"/>
              </a:ext>
            </a:extLst>
          </p:cNvPr>
          <p:cNvSpPr>
            <a:spLocks noGrp="1"/>
          </p:cNvSpPr>
          <p:nvPr>
            <p:ph type="pic" sz="quarter" idx="14"/>
          </p:nvPr>
        </p:nvSpPr>
        <p:spPr>
          <a:xfrm>
            <a:off x="468000" y="2628000"/>
            <a:ext cx="2160000" cy="1440000"/>
          </a:xfrm>
        </p:spPr>
        <p:txBody>
          <a:bodyPr anchor="ctr"/>
          <a:lstStyle>
            <a:lvl1pPr algn="ctr">
              <a:defRPr/>
            </a:lvl1pPr>
          </a:lstStyle>
          <a:p>
            <a:r>
              <a:rPr lang="en-US"/>
              <a:t>Click icon to add picture</a:t>
            </a:r>
            <a:endParaRPr lang="de-DE"/>
          </a:p>
        </p:txBody>
      </p:sp>
    </p:spTree>
    <p:extLst>
      <p:ext uri="{BB962C8B-B14F-4D97-AF65-F5344CB8AC3E}">
        <p14:creationId xmlns:p14="http://schemas.microsoft.com/office/powerpoint/2010/main" val="987010232"/>
      </p:ext>
    </p:extLst>
  </p:cSld>
  <p:clrMapOvr>
    <a:masterClrMapping/>
  </p:clrMapOvr>
  <p:extLst>
    <p:ext uri="{DCECCB84-F9BA-43D5-87BE-67443E8EF086}">
      <p15:sldGuideLst xmlns:p15="http://schemas.microsoft.com/office/powerpoint/2012/main">
        <p15:guide id="1" pos="1658" userDrawn="1">
          <p15:clr>
            <a:srgbClr val="FBAE40"/>
          </p15:clr>
        </p15:guide>
        <p15:guide id="2" pos="5444">
          <p15:clr>
            <a:srgbClr val="FBAE40"/>
          </p15:clr>
        </p15:guide>
        <p15:guide id="3" orient="horz" pos="596">
          <p15:clr>
            <a:srgbClr val="FBAE40"/>
          </p15:clr>
        </p15:guide>
        <p15:guide id="4" orient="horz" pos="1653">
          <p15:clr>
            <a:srgbClr val="FBAE40"/>
          </p15:clr>
        </p15:guide>
        <p15:guide id="5" orient="horz" pos="2564">
          <p15:clr>
            <a:srgbClr val="FBAE40"/>
          </p15:clr>
        </p15:guide>
        <p15:guide id="6" orient="horz" pos="1513">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Nur Headline">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de-DE" dirty="0"/>
              <a:t>HEADLINE EINFÜGEN</a:t>
            </a:r>
          </a:p>
        </p:txBody>
      </p:sp>
      <p:sp>
        <p:nvSpPr>
          <p:cNvPr id="4" name="Fußzeilenplatzhalter 3">
            <a:extLst>
              <a:ext uri="{FF2B5EF4-FFF2-40B4-BE49-F238E27FC236}">
                <a16:creationId xmlns:a16="http://schemas.microsoft.com/office/drawing/2014/main" id="{762F6D41-300A-44A6-A773-F84C7424CD65}"/>
              </a:ext>
            </a:extLst>
          </p:cNvPr>
          <p:cNvSpPr>
            <a:spLocks noGrp="1"/>
          </p:cNvSpPr>
          <p:nvPr>
            <p:ph type="ftr" sz="quarter" idx="11"/>
          </p:nvPr>
        </p:nvSpPr>
        <p:spPr/>
        <p:txBody>
          <a:bodyPr/>
          <a:lstStyle/>
          <a:p>
            <a:r>
              <a:rPr lang="de-DE" dirty="0"/>
              <a:t>Scheffler | Individual </a:t>
            </a:r>
            <a:r>
              <a:rPr lang="de-DE" dirty="0" err="1"/>
              <a:t>linguistic</a:t>
            </a:r>
            <a:r>
              <a:rPr lang="de-DE" dirty="0"/>
              <a:t> </a:t>
            </a:r>
            <a:r>
              <a:rPr lang="de-DE" dirty="0" err="1"/>
              <a:t>variation</a:t>
            </a:r>
            <a:r>
              <a:rPr lang="de-DE" dirty="0"/>
              <a:t> in social </a:t>
            </a:r>
            <a:r>
              <a:rPr lang="de-DE" dirty="0" err="1"/>
              <a:t>media</a:t>
            </a:r>
            <a:endParaRPr lang="de-DE" dirty="0"/>
          </a:p>
        </p:txBody>
      </p:sp>
      <p:sp>
        <p:nvSpPr>
          <p:cNvPr id="5" name="Foliennummernplatzhalter 4">
            <a:extLst>
              <a:ext uri="{FF2B5EF4-FFF2-40B4-BE49-F238E27FC236}">
                <a16:creationId xmlns:a16="http://schemas.microsoft.com/office/drawing/2014/main" id="{D5674647-E98A-4E91-B769-603FBD38FC2E}"/>
              </a:ext>
            </a:extLst>
          </p:cNvPr>
          <p:cNvSpPr>
            <a:spLocks noGrp="1"/>
          </p:cNvSpPr>
          <p:nvPr>
            <p:ph type="sldNum" sz="quarter" idx="12"/>
          </p:nvPr>
        </p:nvSpPr>
        <p:spPr/>
        <p:txBody>
          <a:bodyPr/>
          <a:lstStyle/>
          <a:p>
            <a:fld id="{6C8FC03C-C266-4645-ABC5-645062898383}" type="slidenum">
              <a:rPr lang="de-DE" smtClean="0"/>
              <a:pPr/>
              <a:t>‹#›</a:t>
            </a:fld>
            <a:r>
              <a:rPr lang="de-DE"/>
              <a:t> </a:t>
            </a:r>
            <a:endParaRPr lang="de-DE" dirty="0"/>
          </a:p>
        </p:txBody>
      </p:sp>
    </p:spTree>
    <p:extLst>
      <p:ext uri="{BB962C8B-B14F-4D97-AF65-F5344CB8AC3E}">
        <p14:creationId xmlns:p14="http://schemas.microsoft.com/office/powerpoint/2010/main" val="178363401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3" name="Fußzeilenplatzhalter 2">
            <a:extLst>
              <a:ext uri="{FF2B5EF4-FFF2-40B4-BE49-F238E27FC236}">
                <a16:creationId xmlns:a16="http://schemas.microsoft.com/office/drawing/2014/main" id="{5E7FEC2D-DBFC-481D-89EF-55316F02D4F5}"/>
              </a:ext>
            </a:extLst>
          </p:cNvPr>
          <p:cNvSpPr>
            <a:spLocks noGrp="1"/>
          </p:cNvSpPr>
          <p:nvPr>
            <p:ph type="ftr" sz="quarter" idx="11"/>
          </p:nvPr>
        </p:nvSpPr>
        <p:spPr/>
        <p:txBody>
          <a:bodyPr/>
          <a:lstStyle/>
          <a:p>
            <a:r>
              <a:rPr lang="de-DE" dirty="0"/>
              <a:t>Scheffler | Individual </a:t>
            </a:r>
            <a:r>
              <a:rPr lang="de-DE" dirty="0" err="1"/>
              <a:t>linguistic</a:t>
            </a:r>
            <a:r>
              <a:rPr lang="de-DE" dirty="0"/>
              <a:t> </a:t>
            </a:r>
            <a:r>
              <a:rPr lang="de-DE" dirty="0" err="1"/>
              <a:t>variation</a:t>
            </a:r>
            <a:r>
              <a:rPr lang="de-DE" dirty="0"/>
              <a:t> in social </a:t>
            </a:r>
            <a:r>
              <a:rPr lang="de-DE" dirty="0" err="1"/>
              <a:t>media</a:t>
            </a:r>
            <a:endParaRPr lang="de-DE" dirty="0"/>
          </a:p>
        </p:txBody>
      </p:sp>
      <p:sp>
        <p:nvSpPr>
          <p:cNvPr id="4" name="Foliennummernplatzhalter 3">
            <a:extLst>
              <a:ext uri="{FF2B5EF4-FFF2-40B4-BE49-F238E27FC236}">
                <a16:creationId xmlns:a16="http://schemas.microsoft.com/office/drawing/2014/main" id="{5BC5583F-31A1-412C-900F-41106AD78426}"/>
              </a:ext>
            </a:extLst>
          </p:cNvPr>
          <p:cNvSpPr>
            <a:spLocks noGrp="1"/>
          </p:cNvSpPr>
          <p:nvPr>
            <p:ph type="sldNum" sz="quarter" idx="12"/>
          </p:nvPr>
        </p:nvSpPr>
        <p:spPr/>
        <p:txBody>
          <a:bodyPr/>
          <a:lstStyle/>
          <a:p>
            <a:fld id="{6C8FC03C-C266-4645-ABC5-645062898383}" type="slidenum">
              <a:rPr lang="de-DE" smtClean="0"/>
              <a:pPr/>
              <a:t>‹#›</a:t>
            </a:fld>
            <a:r>
              <a:rPr lang="de-DE"/>
              <a:t> </a:t>
            </a:r>
            <a:endParaRPr lang="de-DE" dirty="0"/>
          </a:p>
        </p:txBody>
      </p:sp>
    </p:spTree>
    <p:extLst>
      <p:ext uri="{BB962C8B-B14F-4D97-AF65-F5344CB8AC3E}">
        <p14:creationId xmlns:p14="http://schemas.microsoft.com/office/powerpoint/2010/main" val="418177960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38" name="Image"/>
          <p:cNvSpPr>
            <a:spLocks noGrp="1"/>
          </p:cNvSpPr>
          <p:nvPr>
            <p:ph type="pic" sz="half" idx="13"/>
          </p:nvPr>
        </p:nvSpPr>
        <p:spPr>
          <a:xfrm>
            <a:off x="4723806" y="334863"/>
            <a:ext cx="3750469" cy="4333131"/>
          </a:xfrm>
          <a:prstGeom prst="rect">
            <a:avLst/>
          </a:prstGeom>
        </p:spPr>
        <p:txBody>
          <a:bodyPr lIns="91439" tIns="45719" rIns="91439" bIns="45719" anchor="t">
            <a:noAutofit/>
          </a:bodyPr>
          <a:lstStyle/>
          <a:p>
            <a:endParaRPr/>
          </a:p>
        </p:txBody>
      </p:sp>
      <p:sp>
        <p:nvSpPr>
          <p:cNvPr id="39" name="Title Text"/>
          <p:cNvSpPr txBox="1">
            <a:spLocks noGrp="1"/>
          </p:cNvSpPr>
          <p:nvPr>
            <p:ph type="title"/>
          </p:nvPr>
        </p:nvSpPr>
        <p:spPr>
          <a:xfrm>
            <a:off x="669727" y="334863"/>
            <a:ext cx="3750469" cy="2102942"/>
          </a:xfrm>
          <a:prstGeom prst="rect">
            <a:avLst/>
          </a:prstGeom>
        </p:spPr>
        <p:txBody>
          <a:bodyPr anchor="b"/>
          <a:lstStyle>
            <a:lvl1pPr>
              <a:defRPr sz="3164"/>
            </a:lvl1pPr>
          </a:lstStyle>
          <a:p>
            <a:r>
              <a:t>Title Text</a:t>
            </a:r>
          </a:p>
        </p:txBody>
      </p:sp>
      <p:sp>
        <p:nvSpPr>
          <p:cNvPr id="40" name="Body Level One…"/>
          <p:cNvSpPr txBox="1">
            <a:spLocks noGrp="1"/>
          </p:cNvSpPr>
          <p:nvPr>
            <p:ph type="body" sz="quarter" idx="1"/>
          </p:nvPr>
        </p:nvSpPr>
        <p:spPr>
          <a:xfrm>
            <a:off x="669727" y="2491384"/>
            <a:ext cx="3750469" cy="2169914"/>
          </a:xfrm>
          <a:prstGeom prst="rect">
            <a:avLst/>
          </a:prstGeom>
        </p:spPr>
        <p:txBody>
          <a:bodyPr anchor="t"/>
          <a:lstStyle>
            <a:lvl1pPr marL="0" indent="0" algn="ctr">
              <a:spcBef>
                <a:spcPts val="0"/>
              </a:spcBef>
              <a:buSzTx/>
              <a:buNone/>
              <a:defRPr sz="1951"/>
            </a:lvl1pPr>
            <a:lvl2pPr marL="0" indent="0" algn="ctr">
              <a:spcBef>
                <a:spcPts val="0"/>
              </a:spcBef>
              <a:buSzTx/>
              <a:buNone/>
              <a:defRPr sz="1951"/>
            </a:lvl2pPr>
            <a:lvl3pPr marL="0" indent="0" algn="ctr">
              <a:spcBef>
                <a:spcPts val="0"/>
              </a:spcBef>
              <a:buSzTx/>
              <a:buNone/>
              <a:defRPr sz="1951"/>
            </a:lvl3pPr>
            <a:lvl4pPr marL="0" indent="0" algn="ctr">
              <a:spcBef>
                <a:spcPts val="0"/>
              </a:spcBef>
              <a:buSzTx/>
              <a:buNone/>
              <a:defRPr sz="1951"/>
            </a:lvl4pPr>
            <a:lvl5pPr marL="0" indent="0" algn="ctr">
              <a:spcBef>
                <a:spcPts val="0"/>
              </a:spcBef>
              <a:buSzTx/>
              <a:buNone/>
              <a:defRPr sz="1951"/>
            </a:lvl5pPr>
          </a:lstStyle>
          <a:p>
            <a:r>
              <a:t>Body Level One</a:t>
            </a:r>
          </a:p>
          <a:p>
            <a:pPr lvl="1"/>
            <a:r>
              <a:t>Body Level Two</a:t>
            </a:r>
          </a:p>
          <a:p>
            <a:pPr lvl="2"/>
            <a:r>
              <a:t>Body Level Three</a:t>
            </a:r>
          </a:p>
          <a:p>
            <a:pPr lvl="3"/>
            <a:r>
              <a:t>Body Level Four</a:t>
            </a:r>
          </a:p>
          <a:p>
            <a:pPr lvl="4"/>
            <a:r>
              <a:t>Body Level Five</a:t>
            </a:r>
          </a:p>
        </p:txBody>
      </p:sp>
      <p:sp>
        <p:nvSpPr>
          <p:cNvPr id="4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281563632"/>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KAPITEL HERVORHEBUNG MIT VIEL INHALT">
    <p:spTree>
      <p:nvGrpSpPr>
        <p:cNvPr id="1" name=""/>
        <p:cNvGrpSpPr/>
        <p:nvPr/>
      </p:nvGrpSpPr>
      <p:grpSpPr>
        <a:xfrm>
          <a:off x="0" y="0"/>
          <a:ext cx="0" cy="0"/>
          <a:chOff x="0" y="0"/>
          <a:chExt cx="0" cy="0"/>
        </a:xfrm>
      </p:grpSpPr>
      <p:sp>
        <p:nvSpPr>
          <p:cNvPr id="6" name="Rechteck 5">
            <a:extLst>
              <a:ext uri="{FF2B5EF4-FFF2-40B4-BE49-F238E27FC236}">
                <a16:creationId xmlns:a16="http://schemas.microsoft.com/office/drawing/2014/main" id="{88A6D120-9FDF-4BA4-88F2-0C6E4507EEA9}"/>
              </a:ext>
            </a:extLst>
          </p:cNvPr>
          <p:cNvSpPr/>
          <p:nvPr userDrawn="1"/>
        </p:nvSpPr>
        <p:spPr>
          <a:xfrm>
            <a:off x="0" y="0"/>
            <a:ext cx="9144000" cy="514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
        <p:nvSpPr>
          <p:cNvPr id="2" name="Titel 1">
            <a:extLst>
              <a:ext uri="{FF2B5EF4-FFF2-40B4-BE49-F238E27FC236}">
                <a16:creationId xmlns:a16="http://schemas.microsoft.com/office/drawing/2014/main" id="{F5F15F71-44DB-4D13-AE55-D28F1D1B73C5}"/>
              </a:ext>
            </a:extLst>
          </p:cNvPr>
          <p:cNvSpPr>
            <a:spLocks noGrp="1"/>
          </p:cNvSpPr>
          <p:nvPr>
            <p:ph type="title" hasCustomPrompt="1"/>
          </p:nvPr>
        </p:nvSpPr>
        <p:spPr>
          <a:xfrm>
            <a:off x="468000" y="756000"/>
            <a:ext cx="8172000" cy="720000"/>
          </a:xfrm>
        </p:spPr>
        <p:txBody>
          <a:bodyPr/>
          <a:lstStyle>
            <a:lvl1pPr>
              <a:lnSpc>
                <a:spcPts val="5700"/>
              </a:lnSpc>
              <a:defRPr sz="4800" b="0">
                <a:solidFill>
                  <a:schemeClr val="bg1"/>
                </a:solidFill>
              </a:defRPr>
            </a:lvl1pPr>
          </a:lstStyle>
          <a:p>
            <a:r>
              <a:rPr lang="de-DE" dirty="0"/>
              <a:t>Kapitel</a:t>
            </a:r>
          </a:p>
        </p:txBody>
      </p:sp>
      <p:sp>
        <p:nvSpPr>
          <p:cNvPr id="9" name="Textplatzhalter 8">
            <a:extLst>
              <a:ext uri="{FF2B5EF4-FFF2-40B4-BE49-F238E27FC236}">
                <a16:creationId xmlns:a16="http://schemas.microsoft.com/office/drawing/2014/main" id="{F3B6EDCF-E80D-4E83-A8E4-8D2B26F44C76}"/>
              </a:ext>
            </a:extLst>
          </p:cNvPr>
          <p:cNvSpPr>
            <a:spLocks noGrp="1"/>
          </p:cNvSpPr>
          <p:nvPr>
            <p:ph type="body" sz="quarter" idx="10" hasCustomPrompt="1"/>
          </p:nvPr>
        </p:nvSpPr>
        <p:spPr>
          <a:xfrm>
            <a:off x="468000" y="1476441"/>
            <a:ext cx="8172000" cy="1439863"/>
          </a:xfrm>
        </p:spPr>
        <p:txBody>
          <a:bodyPr/>
          <a:lstStyle>
            <a:lvl1pPr>
              <a:lnSpc>
                <a:spcPts val="5700"/>
              </a:lnSpc>
              <a:defRPr sz="4800" b="1">
                <a:solidFill>
                  <a:schemeClr val="bg1"/>
                </a:solidFill>
              </a:defRPr>
            </a:lvl1pPr>
            <a:lvl2pPr>
              <a:lnSpc>
                <a:spcPts val="5700"/>
              </a:lnSpc>
              <a:defRPr sz="4800" b="1">
                <a:solidFill>
                  <a:schemeClr val="bg1"/>
                </a:solidFill>
              </a:defRPr>
            </a:lvl2pPr>
            <a:lvl3pPr>
              <a:lnSpc>
                <a:spcPts val="5700"/>
              </a:lnSpc>
              <a:defRPr sz="4800" b="1">
                <a:solidFill>
                  <a:schemeClr val="bg1"/>
                </a:solidFill>
              </a:defRPr>
            </a:lvl3pPr>
            <a:lvl4pPr>
              <a:lnSpc>
                <a:spcPts val="5700"/>
              </a:lnSpc>
              <a:defRPr sz="4800" b="1">
                <a:solidFill>
                  <a:schemeClr val="bg1"/>
                </a:solidFill>
              </a:defRPr>
            </a:lvl4pPr>
            <a:lvl5pPr>
              <a:lnSpc>
                <a:spcPts val="5700"/>
              </a:lnSpc>
              <a:defRPr sz="4800" b="1">
                <a:solidFill>
                  <a:schemeClr val="bg1"/>
                </a:solidFill>
              </a:defRPr>
            </a:lvl5pPr>
            <a:lvl6pPr>
              <a:lnSpc>
                <a:spcPts val="5700"/>
              </a:lnSpc>
              <a:defRPr sz="4800" b="1">
                <a:solidFill>
                  <a:schemeClr val="bg1"/>
                </a:solidFill>
              </a:defRPr>
            </a:lvl6pPr>
            <a:lvl7pPr>
              <a:lnSpc>
                <a:spcPts val="5700"/>
              </a:lnSpc>
              <a:defRPr sz="4800" b="1">
                <a:solidFill>
                  <a:schemeClr val="bg1"/>
                </a:solidFill>
              </a:defRPr>
            </a:lvl7pPr>
            <a:lvl8pPr>
              <a:lnSpc>
                <a:spcPts val="5700"/>
              </a:lnSpc>
              <a:defRPr sz="4800" b="1">
                <a:solidFill>
                  <a:schemeClr val="bg1"/>
                </a:solidFill>
              </a:defRPr>
            </a:lvl8pPr>
            <a:lvl9pPr>
              <a:lnSpc>
                <a:spcPts val="5700"/>
              </a:lnSpc>
              <a:defRPr sz="4800" b="1">
                <a:solidFill>
                  <a:schemeClr val="bg1"/>
                </a:solidFill>
              </a:defRPr>
            </a:lvl9pPr>
          </a:lstStyle>
          <a:p>
            <a:pPr lvl="0"/>
            <a:r>
              <a:rPr lang="de-DE" dirty="0"/>
              <a:t>Hervorhebung</a:t>
            </a:r>
          </a:p>
        </p:txBody>
      </p:sp>
    </p:spTree>
    <p:extLst>
      <p:ext uri="{BB962C8B-B14F-4D97-AF65-F5344CB8AC3E}">
        <p14:creationId xmlns:p14="http://schemas.microsoft.com/office/powerpoint/2010/main" val="2910894936"/>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KAPITEL HERVORHEBUNG MIT VIEL INHALT.">
    <p:spTree>
      <p:nvGrpSpPr>
        <p:cNvPr id="1" name=""/>
        <p:cNvGrpSpPr/>
        <p:nvPr/>
      </p:nvGrpSpPr>
      <p:grpSpPr>
        <a:xfrm>
          <a:off x="0" y="0"/>
          <a:ext cx="0" cy="0"/>
          <a:chOff x="0" y="0"/>
          <a:chExt cx="0" cy="0"/>
        </a:xfrm>
      </p:grpSpPr>
      <p:sp>
        <p:nvSpPr>
          <p:cNvPr id="6" name="Rechteck 5">
            <a:extLst>
              <a:ext uri="{FF2B5EF4-FFF2-40B4-BE49-F238E27FC236}">
                <a16:creationId xmlns:a16="http://schemas.microsoft.com/office/drawing/2014/main" id="{88A6D120-9FDF-4BA4-88F2-0C6E4507EEA9}"/>
              </a:ext>
            </a:extLst>
          </p:cNvPr>
          <p:cNvSpPr/>
          <p:nvPr userDrawn="1"/>
        </p:nvSpPr>
        <p:spPr>
          <a:xfrm>
            <a:off x="0" y="0"/>
            <a:ext cx="9144000" cy="514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
        <p:nvSpPr>
          <p:cNvPr id="2" name="Titel 1">
            <a:extLst>
              <a:ext uri="{FF2B5EF4-FFF2-40B4-BE49-F238E27FC236}">
                <a16:creationId xmlns:a16="http://schemas.microsoft.com/office/drawing/2014/main" id="{F5F15F71-44DB-4D13-AE55-D28F1D1B73C5}"/>
              </a:ext>
            </a:extLst>
          </p:cNvPr>
          <p:cNvSpPr>
            <a:spLocks noGrp="1"/>
          </p:cNvSpPr>
          <p:nvPr>
            <p:ph type="title" hasCustomPrompt="1"/>
          </p:nvPr>
        </p:nvSpPr>
        <p:spPr>
          <a:xfrm>
            <a:off x="468000" y="828000"/>
            <a:ext cx="8172000" cy="540000"/>
          </a:xfrm>
        </p:spPr>
        <p:txBody>
          <a:bodyPr/>
          <a:lstStyle>
            <a:lvl1pPr>
              <a:lnSpc>
                <a:spcPts val="4400"/>
              </a:lnSpc>
              <a:defRPr sz="3600">
                <a:solidFill>
                  <a:schemeClr val="bg1"/>
                </a:solidFill>
              </a:defRPr>
            </a:lvl1pPr>
          </a:lstStyle>
          <a:p>
            <a:r>
              <a:rPr lang="de-DE" dirty="0"/>
              <a:t>Kapitel</a:t>
            </a:r>
          </a:p>
        </p:txBody>
      </p:sp>
      <p:sp>
        <p:nvSpPr>
          <p:cNvPr id="9" name="Textplatzhalter 8">
            <a:extLst>
              <a:ext uri="{FF2B5EF4-FFF2-40B4-BE49-F238E27FC236}">
                <a16:creationId xmlns:a16="http://schemas.microsoft.com/office/drawing/2014/main" id="{F3B6EDCF-E80D-4E83-A8E4-8D2B26F44C76}"/>
              </a:ext>
            </a:extLst>
          </p:cNvPr>
          <p:cNvSpPr>
            <a:spLocks noGrp="1"/>
          </p:cNvSpPr>
          <p:nvPr>
            <p:ph type="body" sz="quarter" idx="10" hasCustomPrompt="1"/>
          </p:nvPr>
        </p:nvSpPr>
        <p:spPr>
          <a:xfrm>
            <a:off x="468000" y="1367999"/>
            <a:ext cx="8172000" cy="2916000"/>
          </a:xfrm>
        </p:spPr>
        <p:txBody>
          <a:bodyPr/>
          <a:lstStyle>
            <a:lvl1pPr>
              <a:lnSpc>
                <a:spcPts val="4400"/>
              </a:lnSpc>
              <a:spcAft>
                <a:spcPts val="0"/>
              </a:spcAft>
              <a:defRPr sz="3600" b="0">
                <a:solidFill>
                  <a:schemeClr val="bg1"/>
                </a:solidFill>
              </a:defRPr>
            </a:lvl1pPr>
            <a:lvl2pPr>
              <a:lnSpc>
                <a:spcPts val="4400"/>
              </a:lnSpc>
              <a:defRPr sz="3600" b="0">
                <a:solidFill>
                  <a:schemeClr val="bg1"/>
                </a:solidFill>
              </a:defRPr>
            </a:lvl2pPr>
            <a:lvl3pPr>
              <a:lnSpc>
                <a:spcPts val="4400"/>
              </a:lnSpc>
              <a:defRPr sz="3600" b="0">
                <a:solidFill>
                  <a:schemeClr val="bg1"/>
                </a:solidFill>
              </a:defRPr>
            </a:lvl3pPr>
            <a:lvl4pPr>
              <a:lnSpc>
                <a:spcPts val="4400"/>
              </a:lnSpc>
              <a:defRPr sz="3600" b="0">
                <a:solidFill>
                  <a:schemeClr val="bg1"/>
                </a:solidFill>
              </a:defRPr>
            </a:lvl4pPr>
            <a:lvl5pPr>
              <a:lnSpc>
                <a:spcPts val="4400"/>
              </a:lnSpc>
              <a:defRPr sz="3600" b="0">
                <a:solidFill>
                  <a:schemeClr val="bg1"/>
                </a:solidFill>
              </a:defRPr>
            </a:lvl5pPr>
            <a:lvl6pPr>
              <a:lnSpc>
                <a:spcPts val="4400"/>
              </a:lnSpc>
              <a:defRPr sz="3600" b="0">
                <a:solidFill>
                  <a:schemeClr val="bg1"/>
                </a:solidFill>
              </a:defRPr>
            </a:lvl6pPr>
            <a:lvl7pPr>
              <a:lnSpc>
                <a:spcPts val="4400"/>
              </a:lnSpc>
              <a:defRPr sz="3600" b="0">
                <a:solidFill>
                  <a:schemeClr val="bg1"/>
                </a:solidFill>
              </a:defRPr>
            </a:lvl7pPr>
            <a:lvl8pPr>
              <a:lnSpc>
                <a:spcPts val="4400"/>
              </a:lnSpc>
              <a:defRPr sz="3600" b="0">
                <a:solidFill>
                  <a:schemeClr val="bg1"/>
                </a:solidFill>
              </a:defRPr>
            </a:lvl8pPr>
            <a:lvl9pPr>
              <a:lnSpc>
                <a:spcPts val="4400"/>
              </a:lnSpc>
              <a:defRPr sz="3600" b="0">
                <a:solidFill>
                  <a:schemeClr val="bg1"/>
                </a:solidFill>
              </a:defRPr>
            </a:lvl9pPr>
          </a:lstStyle>
          <a:p>
            <a:pPr lvl="0"/>
            <a:r>
              <a:rPr lang="de-DE" dirty="0"/>
              <a:t>Hervorhebung</a:t>
            </a:r>
          </a:p>
          <a:p>
            <a:pPr lvl="1"/>
            <a:endParaRPr lang="de-DE" dirty="0"/>
          </a:p>
        </p:txBody>
      </p:sp>
    </p:spTree>
    <p:extLst>
      <p:ext uri="{BB962C8B-B14F-4D97-AF65-F5344CB8AC3E}">
        <p14:creationId xmlns:p14="http://schemas.microsoft.com/office/powerpoint/2010/main" val="1897051093"/>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Headline // Inhalt">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de-DE" dirty="0"/>
              <a:t>KAPITEL | CHART-HEADLINE</a:t>
            </a:r>
          </a:p>
        </p:txBody>
      </p:sp>
      <p:sp>
        <p:nvSpPr>
          <p:cNvPr id="3" name="Inhaltsplatzhalter 2"/>
          <p:cNvSpPr>
            <a:spLocks noGrp="1"/>
          </p:cNvSpPr>
          <p:nvPr>
            <p:ph idx="1" hasCustomPrompt="1"/>
          </p:nvPr>
        </p:nvSpPr>
        <p:spPr/>
        <p:txBody>
          <a:bodyPr/>
          <a:lstStyle>
            <a:lvl1pPr>
              <a:defRPr/>
            </a:lvl1pPr>
            <a:lvl2pPr defTabSz="234000">
              <a:tabLst>
                <a:tab pos="234000" algn="l"/>
              </a:tabLst>
              <a:defRPr/>
            </a:lvl2pPr>
            <a:lvl3pPr defTabSz="234000">
              <a:tabLst>
                <a:tab pos="234000" algn="l"/>
              </a:tabLst>
              <a:defRPr/>
            </a:lvl3pPr>
            <a:lvl4pPr defTabSz="234000">
              <a:tabLst>
                <a:tab pos="234000" algn="l"/>
              </a:tabLst>
              <a:defRPr/>
            </a:lvl4pPr>
            <a:lvl5pPr defTabSz="234000">
              <a:tabLst>
                <a:tab pos="234000" algn="l"/>
              </a:tabLst>
              <a:defRPr/>
            </a:lvl5pPr>
            <a:lvl6pPr marL="0" indent="0" defTabSz="234000">
              <a:buFont typeface="+mj-lt"/>
              <a:buNone/>
              <a:tabLst>
                <a:tab pos="234000" algn="l"/>
              </a:tabLst>
              <a:defRPr/>
            </a:lvl6pPr>
            <a:lvl7pPr defTabSz="234000">
              <a:tabLst>
                <a:tab pos="234000" algn="l"/>
              </a:tabLst>
              <a:defRPr/>
            </a:lvl7pPr>
            <a:lvl8pPr defTabSz="234000">
              <a:tabLst>
                <a:tab pos="234000" algn="l"/>
              </a:tabLst>
              <a:defRPr/>
            </a:lvl8pPr>
            <a:lvl9pPr defTabSz="234000">
              <a:tabLst>
                <a:tab pos="234000" algn="l"/>
              </a:tabLst>
              <a:defRPr/>
            </a:lvl9pPr>
          </a:lstStyle>
          <a:p>
            <a:pPr lvl="0"/>
            <a:r>
              <a:rPr lang="de-DE" dirty="0" err="1"/>
              <a:t>Subline</a:t>
            </a:r>
            <a:r>
              <a:rPr lang="de-DE" dirty="0"/>
              <a:t> auf erster Ebene // für weitere Ebenen &gt;&gt; Menü &gt; Start &gt; Absatz &gt; Listenebene erhöhen </a:t>
            </a:r>
          </a:p>
          <a:p>
            <a:pPr lvl="1"/>
            <a:r>
              <a:rPr lang="de-DE" dirty="0"/>
              <a:t>Zweite Ebene</a:t>
            </a:r>
          </a:p>
          <a:p>
            <a:pPr lvl="2"/>
            <a:r>
              <a:rPr lang="de-DE" dirty="0"/>
              <a:t>Dritte Ebene</a:t>
            </a:r>
          </a:p>
          <a:p>
            <a:pPr lvl="3"/>
            <a:r>
              <a:rPr lang="de-DE" dirty="0"/>
              <a:t>Vierte Ebene</a:t>
            </a:r>
          </a:p>
          <a:p>
            <a:pPr lvl="4"/>
            <a:r>
              <a:rPr lang="de-DE" dirty="0"/>
              <a:t>Fünfte Ebene</a:t>
            </a:r>
          </a:p>
          <a:p>
            <a:pPr lvl="5"/>
            <a:r>
              <a:rPr lang="de-DE" dirty="0"/>
              <a:t>Sechste Ebene</a:t>
            </a:r>
          </a:p>
          <a:p>
            <a:pPr lvl="6"/>
            <a:r>
              <a:rPr lang="de-DE" dirty="0"/>
              <a:t>Siebte Ebene</a:t>
            </a:r>
          </a:p>
          <a:p>
            <a:pPr lvl="7"/>
            <a:r>
              <a:rPr lang="de-DE" dirty="0"/>
              <a:t>Achte Ebene</a:t>
            </a:r>
          </a:p>
          <a:p>
            <a:pPr lvl="8"/>
            <a:r>
              <a:rPr lang="de-DE" dirty="0"/>
              <a:t>Neunte Ebene</a:t>
            </a:r>
          </a:p>
        </p:txBody>
      </p:sp>
      <p:sp>
        <p:nvSpPr>
          <p:cNvPr id="8" name="Fußzeilenplatzhalter 7">
            <a:extLst>
              <a:ext uri="{FF2B5EF4-FFF2-40B4-BE49-F238E27FC236}">
                <a16:creationId xmlns:a16="http://schemas.microsoft.com/office/drawing/2014/main" id="{3261E425-9AF3-4B68-A7DE-55697E59EC40}"/>
              </a:ext>
            </a:extLst>
          </p:cNvPr>
          <p:cNvSpPr>
            <a:spLocks noGrp="1"/>
          </p:cNvSpPr>
          <p:nvPr>
            <p:ph type="ftr" sz="quarter" idx="11"/>
          </p:nvPr>
        </p:nvSpPr>
        <p:spPr/>
        <p:txBody>
          <a:bodyPr/>
          <a:lstStyle/>
          <a:p>
            <a:r>
              <a:rPr lang="de-DE" dirty="0"/>
              <a:t>Scheffler | Individual </a:t>
            </a:r>
            <a:r>
              <a:rPr lang="de-DE" dirty="0" err="1"/>
              <a:t>linguistic</a:t>
            </a:r>
            <a:r>
              <a:rPr lang="de-DE" dirty="0"/>
              <a:t> </a:t>
            </a:r>
            <a:r>
              <a:rPr lang="de-DE" dirty="0" err="1"/>
              <a:t>variation</a:t>
            </a:r>
            <a:r>
              <a:rPr lang="de-DE" dirty="0"/>
              <a:t> in social </a:t>
            </a:r>
            <a:r>
              <a:rPr lang="de-DE" dirty="0" err="1"/>
              <a:t>media</a:t>
            </a:r>
            <a:endParaRPr lang="de-DE" dirty="0"/>
          </a:p>
        </p:txBody>
      </p:sp>
      <p:sp>
        <p:nvSpPr>
          <p:cNvPr id="9" name="Foliennummernplatzhalter 8">
            <a:extLst>
              <a:ext uri="{FF2B5EF4-FFF2-40B4-BE49-F238E27FC236}">
                <a16:creationId xmlns:a16="http://schemas.microsoft.com/office/drawing/2014/main" id="{DC8FE19E-1A66-4F06-9454-D8ECA4880C8E}"/>
              </a:ext>
            </a:extLst>
          </p:cNvPr>
          <p:cNvSpPr>
            <a:spLocks noGrp="1"/>
          </p:cNvSpPr>
          <p:nvPr>
            <p:ph type="sldNum" sz="quarter" idx="12"/>
          </p:nvPr>
        </p:nvSpPr>
        <p:spPr/>
        <p:txBody>
          <a:bodyPr/>
          <a:lstStyle/>
          <a:p>
            <a:fld id="{6C8FC03C-C266-4645-ABC5-645062898383}" type="slidenum">
              <a:rPr lang="de-DE" smtClean="0"/>
              <a:pPr/>
              <a:t>‹#›</a:t>
            </a:fld>
            <a:r>
              <a:rPr lang="de-DE"/>
              <a:t> </a:t>
            </a:r>
            <a:endParaRPr lang="de-DE" dirty="0"/>
          </a:p>
        </p:txBody>
      </p:sp>
    </p:spTree>
    <p:extLst>
      <p:ext uri="{BB962C8B-B14F-4D97-AF65-F5344CB8AC3E}">
        <p14:creationId xmlns:p14="http://schemas.microsoft.com/office/powerpoint/2010/main" val="33705867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Headline // Tabelle">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de-DE" dirty="0"/>
              <a:t>KAPITEL | CHART-HEADLINE</a:t>
            </a:r>
          </a:p>
        </p:txBody>
      </p:sp>
      <p:sp>
        <p:nvSpPr>
          <p:cNvPr id="8" name="Fußzeilenplatzhalter 7">
            <a:extLst>
              <a:ext uri="{FF2B5EF4-FFF2-40B4-BE49-F238E27FC236}">
                <a16:creationId xmlns:a16="http://schemas.microsoft.com/office/drawing/2014/main" id="{3261E425-9AF3-4B68-A7DE-55697E59EC40}"/>
              </a:ext>
            </a:extLst>
          </p:cNvPr>
          <p:cNvSpPr>
            <a:spLocks noGrp="1"/>
          </p:cNvSpPr>
          <p:nvPr>
            <p:ph type="ftr" sz="quarter" idx="11"/>
          </p:nvPr>
        </p:nvSpPr>
        <p:spPr/>
        <p:txBody>
          <a:bodyPr/>
          <a:lstStyle/>
          <a:p>
            <a:r>
              <a:rPr lang="de-DE" dirty="0"/>
              <a:t>Scheffler | Individual </a:t>
            </a:r>
            <a:r>
              <a:rPr lang="de-DE" dirty="0" err="1"/>
              <a:t>linguistic</a:t>
            </a:r>
            <a:r>
              <a:rPr lang="de-DE" dirty="0"/>
              <a:t> </a:t>
            </a:r>
            <a:r>
              <a:rPr lang="de-DE" dirty="0" err="1"/>
              <a:t>variation</a:t>
            </a:r>
            <a:r>
              <a:rPr lang="de-DE" dirty="0"/>
              <a:t> in social </a:t>
            </a:r>
            <a:r>
              <a:rPr lang="de-DE" dirty="0" err="1"/>
              <a:t>media</a:t>
            </a:r>
            <a:endParaRPr lang="de-DE" dirty="0"/>
          </a:p>
        </p:txBody>
      </p:sp>
      <p:sp>
        <p:nvSpPr>
          <p:cNvPr id="9" name="Foliennummernplatzhalter 8">
            <a:extLst>
              <a:ext uri="{FF2B5EF4-FFF2-40B4-BE49-F238E27FC236}">
                <a16:creationId xmlns:a16="http://schemas.microsoft.com/office/drawing/2014/main" id="{DC8FE19E-1A66-4F06-9454-D8ECA4880C8E}"/>
              </a:ext>
            </a:extLst>
          </p:cNvPr>
          <p:cNvSpPr>
            <a:spLocks noGrp="1"/>
          </p:cNvSpPr>
          <p:nvPr>
            <p:ph type="sldNum" sz="quarter" idx="12"/>
          </p:nvPr>
        </p:nvSpPr>
        <p:spPr/>
        <p:txBody>
          <a:bodyPr/>
          <a:lstStyle/>
          <a:p>
            <a:fld id="{6C8FC03C-C266-4645-ABC5-645062898383}" type="slidenum">
              <a:rPr lang="de-DE" smtClean="0"/>
              <a:pPr/>
              <a:t>‹#›</a:t>
            </a:fld>
            <a:r>
              <a:rPr lang="de-DE"/>
              <a:t> </a:t>
            </a:r>
            <a:endParaRPr lang="de-DE" dirty="0"/>
          </a:p>
        </p:txBody>
      </p:sp>
      <p:sp>
        <p:nvSpPr>
          <p:cNvPr id="5" name="Tabellenplatzhalter 4">
            <a:extLst>
              <a:ext uri="{FF2B5EF4-FFF2-40B4-BE49-F238E27FC236}">
                <a16:creationId xmlns:a16="http://schemas.microsoft.com/office/drawing/2014/main" id="{F5A8BB0B-4BD0-4791-8A9B-89C9D0000E35}"/>
              </a:ext>
            </a:extLst>
          </p:cNvPr>
          <p:cNvSpPr>
            <a:spLocks noGrp="1"/>
          </p:cNvSpPr>
          <p:nvPr>
            <p:ph type="tbl" sz="quarter" idx="13"/>
          </p:nvPr>
        </p:nvSpPr>
        <p:spPr>
          <a:xfrm>
            <a:off x="468000" y="918000"/>
            <a:ext cx="8172000" cy="3366000"/>
          </a:xfrm>
        </p:spPr>
        <p:txBody>
          <a:bodyPr anchor="ctr"/>
          <a:lstStyle>
            <a:lvl1pPr algn="ctr">
              <a:defRPr/>
            </a:lvl1pPr>
          </a:lstStyle>
          <a:p>
            <a:r>
              <a:rPr lang="en-US"/>
              <a:t>Click icon to add table</a:t>
            </a:r>
            <a:endParaRPr lang="de-DE" dirty="0"/>
          </a:p>
        </p:txBody>
      </p:sp>
      <p:grpSp>
        <p:nvGrpSpPr>
          <p:cNvPr id="6" name="Regieanweisungen">
            <a:extLst>
              <a:ext uri="{FF2B5EF4-FFF2-40B4-BE49-F238E27FC236}">
                <a16:creationId xmlns:a16="http://schemas.microsoft.com/office/drawing/2014/main" id="{20CE116F-C667-495A-B654-8B72C3A079E7}"/>
              </a:ext>
            </a:extLst>
          </p:cNvPr>
          <p:cNvGrpSpPr/>
          <p:nvPr userDrawn="1"/>
        </p:nvGrpSpPr>
        <p:grpSpPr>
          <a:xfrm>
            <a:off x="-2628800" y="-468000"/>
            <a:ext cx="14833648" cy="6083999"/>
            <a:chOff x="-2628800" y="-468000"/>
            <a:chExt cx="14833648" cy="6083999"/>
          </a:xfrm>
        </p:grpSpPr>
        <p:sp>
          <p:nvSpPr>
            <p:cNvPr id="16" name="Listenebenen">
              <a:extLst>
                <a:ext uri="{FF2B5EF4-FFF2-40B4-BE49-F238E27FC236}">
                  <a16:creationId xmlns:a16="http://schemas.microsoft.com/office/drawing/2014/main" id="{84A0104B-AA90-4DE7-ADAE-6959FBC15DB1}"/>
                </a:ext>
              </a:extLst>
            </p:cNvPr>
            <p:cNvSpPr txBox="1"/>
            <p:nvPr userDrawn="1"/>
          </p:nvSpPr>
          <p:spPr>
            <a:xfrm rot="10800000" flipH="1" flipV="1">
              <a:off x="-2628800" y="1368000"/>
              <a:ext cx="2520800" cy="1527786"/>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r" defTabSz="905951" rtl="0" eaLnBrk="1" fontAlgn="auto" latinLnBrk="0" hangingPunct="1">
                <a:lnSpc>
                  <a:spcPct val="100000"/>
                </a:lnSpc>
                <a:spcBef>
                  <a:spcPts val="0"/>
                </a:spcBef>
                <a:spcAft>
                  <a:spcPts val="0"/>
                </a:spcAft>
                <a:buClrTx/>
                <a:buSzTx/>
                <a:buFontTx/>
                <a:buNone/>
                <a:tabLst/>
                <a:defRPr/>
              </a:pPr>
              <a:r>
                <a:rPr lang="de-DE" sz="1200" b="0" baseline="0" dirty="0">
                  <a:solidFill>
                    <a:schemeClr val="tx1"/>
                  </a:solidFill>
                  <a:latin typeface="+mn-lt"/>
                </a:rPr>
                <a:t>Einfärbung einer Spalte/Zeile: </a:t>
              </a:r>
              <a:br>
                <a:rPr lang="de-DE" sz="1200" b="0" baseline="0" dirty="0">
                  <a:solidFill>
                    <a:schemeClr val="tx1"/>
                  </a:solidFill>
                  <a:latin typeface="+mn-lt"/>
                </a:rPr>
              </a:br>
              <a:r>
                <a:rPr lang="de-DE" sz="1200" b="1" baseline="0" dirty="0">
                  <a:solidFill>
                    <a:schemeClr val="tx1"/>
                  </a:solidFill>
                  <a:latin typeface="+mn-lt"/>
                </a:rPr>
                <a:t>Markieren der Spalte/Zeile:</a:t>
              </a:r>
            </a:p>
            <a:p>
              <a:pPr marL="0" marR="0" lvl="0" indent="0" algn="r" defTabSz="905951" rtl="0" eaLnBrk="1" fontAlgn="auto" latinLnBrk="0" hangingPunct="1">
                <a:lnSpc>
                  <a:spcPct val="100000"/>
                </a:lnSpc>
                <a:spcBef>
                  <a:spcPts val="0"/>
                </a:spcBef>
                <a:spcAft>
                  <a:spcPts val="0"/>
                </a:spcAft>
                <a:buClrTx/>
                <a:buSzTx/>
                <a:buFontTx/>
                <a:buNone/>
                <a:tabLst/>
                <a:defRPr/>
              </a:pPr>
              <a:r>
                <a:rPr lang="de-DE" sz="1200" b="1" baseline="0" dirty="0">
                  <a:solidFill>
                    <a:schemeClr val="tx1"/>
                  </a:solidFill>
                  <a:latin typeface="+mn-lt"/>
                </a:rPr>
                <a:t> Entwurf / Tabellentools &gt; Schattierung &gt;</a:t>
              </a:r>
            </a:p>
            <a:p>
              <a:pPr marL="0" marR="0" lvl="0" indent="0" algn="r" defTabSz="905951" rtl="0" eaLnBrk="1" fontAlgn="auto" latinLnBrk="0" hangingPunct="1">
                <a:lnSpc>
                  <a:spcPct val="100000"/>
                </a:lnSpc>
                <a:spcBef>
                  <a:spcPts val="0"/>
                </a:spcBef>
                <a:spcAft>
                  <a:spcPts val="0"/>
                </a:spcAft>
                <a:buClrTx/>
                <a:buSzTx/>
                <a:buFontTx/>
                <a:buNone/>
                <a:tabLst/>
                <a:defRPr/>
              </a:pPr>
              <a:endParaRPr lang="de-DE" sz="1200" b="1" baseline="0" dirty="0">
                <a:solidFill>
                  <a:schemeClr val="tx1"/>
                </a:solidFill>
                <a:latin typeface="+mn-lt"/>
              </a:endParaRPr>
            </a:p>
            <a:p>
              <a:pPr marL="0" marR="0" lvl="0" indent="0" algn="r" defTabSz="905951" rtl="0" eaLnBrk="1" fontAlgn="auto" latinLnBrk="0" hangingPunct="1">
                <a:lnSpc>
                  <a:spcPct val="100000"/>
                </a:lnSpc>
                <a:spcBef>
                  <a:spcPts val="0"/>
                </a:spcBef>
                <a:spcAft>
                  <a:spcPts val="0"/>
                </a:spcAft>
                <a:buClrTx/>
                <a:buSzTx/>
                <a:buFontTx/>
                <a:buNone/>
                <a:tabLst/>
                <a:defRPr/>
              </a:pPr>
              <a:r>
                <a:rPr lang="de-DE" sz="1200" b="1" baseline="0" dirty="0">
                  <a:solidFill>
                    <a:schemeClr val="tx1"/>
                  </a:solidFill>
                  <a:latin typeface="+mn-lt"/>
                </a:rPr>
                <a:t>Die gewünschte Farbe aus den Designfarben auswählen</a:t>
              </a:r>
            </a:p>
          </p:txBody>
        </p:sp>
        <p:sp>
          <p:nvSpPr>
            <p:cNvPr id="10" name="Zurücksetzen">
              <a:extLst>
                <a:ext uri="{FF2B5EF4-FFF2-40B4-BE49-F238E27FC236}">
                  <a16:creationId xmlns:a16="http://schemas.microsoft.com/office/drawing/2014/main" id="{431D1FFE-03BA-4520-A89B-CDD1BC7E4751}"/>
                </a:ext>
              </a:extLst>
            </p:cNvPr>
            <p:cNvSpPr txBox="1"/>
            <p:nvPr userDrawn="1"/>
          </p:nvSpPr>
          <p:spPr>
            <a:xfrm rot="10800000" flipH="1" flipV="1">
              <a:off x="9252000" y="648000"/>
              <a:ext cx="1944000" cy="612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indent="0" algn="l">
                <a:lnSpc>
                  <a:spcPct val="100000"/>
                </a:lnSpc>
                <a:spcBef>
                  <a:spcPts val="0"/>
                </a:spcBef>
                <a:spcAft>
                  <a:spcPts val="0"/>
                </a:spcAft>
              </a:pPr>
              <a:r>
                <a:rPr lang="de-DE" sz="1200" b="0" baseline="0" dirty="0">
                  <a:solidFill>
                    <a:schemeClr val="tx1"/>
                  </a:solidFill>
                  <a:latin typeface="+mn-lt"/>
                </a:rPr>
                <a:t>Folie in Ursprungsform </a:t>
              </a:r>
            </a:p>
            <a:p>
              <a:pPr indent="0" algn="l">
                <a:lnSpc>
                  <a:spcPct val="100000"/>
                </a:lnSpc>
                <a:spcBef>
                  <a:spcPts val="0"/>
                </a:spcBef>
                <a:spcAft>
                  <a:spcPts val="0"/>
                </a:spcAft>
              </a:pPr>
              <a:r>
                <a:rPr lang="de-DE" sz="1200" b="0" baseline="0" dirty="0">
                  <a:solidFill>
                    <a:schemeClr val="tx1"/>
                  </a:solidFill>
                  <a:latin typeface="+mn-lt"/>
                </a:rPr>
                <a:t>bringen über Menü:</a:t>
              </a:r>
            </a:p>
            <a:p>
              <a:pPr indent="0" algn="l">
                <a:lnSpc>
                  <a:spcPct val="100000"/>
                </a:lnSpc>
                <a:spcBef>
                  <a:spcPts val="0"/>
                </a:spcBef>
                <a:spcAft>
                  <a:spcPts val="0"/>
                </a:spcAft>
              </a:pPr>
              <a:r>
                <a:rPr lang="de-DE" sz="1200" b="1" baseline="0" dirty="0">
                  <a:solidFill>
                    <a:schemeClr val="tx1"/>
                  </a:solidFill>
                  <a:latin typeface="+mn-lt"/>
                </a:rPr>
                <a:t>Start &gt; Folien &gt; Zurücksetzen</a:t>
              </a:r>
            </a:p>
          </p:txBody>
        </p:sp>
        <p:sp>
          <p:nvSpPr>
            <p:cNvPr id="11" name="Hilfslinien">
              <a:extLst>
                <a:ext uri="{FF2B5EF4-FFF2-40B4-BE49-F238E27FC236}">
                  <a16:creationId xmlns:a16="http://schemas.microsoft.com/office/drawing/2014/main" id="{38EA8585-E11F-4D10-9DAB-78E6756B2D63}"/>
                </a:ext>
              </a:extLst>
            </p:cNvPr>
            <p:cNvSpPr txBox="1"/>
            <p:nvPr userDrawn="1"/>
          </p:nvSpPr>
          <p:spPr>
            <a:xfrm rot="10800000" flipH="1" flipV="1">
              <a:off x="431801" y="-468000"/>
              <a:ext cx="8280400" cy="360000"/>
            </a:xfrm>
            <a:prstGeom prst="rect">
              <a:avLst/>
            </a:prstGeom>
            <a:noFill/>
            <a:ln w="12700">
              <a:noFill/>
            </a:ln>
          </p:spPr>
          <p:txBody>
            <a:bodyPr vert="horz" wrap="square" lIns="0" tIns="0" rIns="0" bIns="0" rtlCol="0" anchor="b"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ctr" defTabSz="1033419"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dirty="0">
                  <a:ln>
                    <a:noFill/>
                  </a:ln>
                  <a:solidFill>
                    <a:schemeClr val="tx1"/>
                  </a:solidFill>
                  <a:effectLst/>
                  <a:uLnTx/>
                  <a:uFillTx/>
                  <a:latin typeface="+mn-lt"/>
                  <a:ea typeface="+mn-ea"/>
                  <a:cs typeface="+mn-cs"/>
                </a:rPr>
                <a:t>Löschen einer Spalte/Zeile: </a:t>
              </a:r>
              <a:r>
                <a:rPr kumimoji="0" lang="de-DE" sz="1200" b="1" i="0" u="none" strike="noStrike" kern="1200" cap="none" spc="0" normalizeH="0" baseline="0" noProof="0" dirty="0">
                  <a:ln>
                    <a:noFill/>
                  </a:ln>
                  <a:solidFill>
                    <a:schemeClr val="tx1"/>
                  </a:solidFill>
                  <a:effectLst/>
                  <a:uLnTx/>
                  <a:uFillTx/>
                  <a:latin typeface="+mn-lt"/>
                  <a:ea typeface="+mn-ea"/>
                  <a:cs typeface="+mn-cs"/>
                </a:rPr>
                <a:t>Markieren der Spalte/Zeile: Layout &gt; Löschen &gt; Spalte bzw. Zeile löschen</a:t>
              </a:r>
            </a:p>
          </p:txBody>
        </p:sp>
        <p:sp>
          <p:nvSpPr>
            <p:cNvPr id="12" name="Fußzeile">
              <a:extLst>
                <a:ext uri="{FF2B5EF4-FFF2-40B4-BE49-F238E27FC236}">
                  <a16:creationId xmlns:a16="http://schemas.microsoft.com/office/drawing/2014/main" id="{4EFB3271-7B15-42ED-A704-B39FAEDC1436}"/>
                </a:ext>
              </a:extLst>
            </p:cNvPr>
            <p:cNvSpPr txBox="1"/>
            <p:nvPr userDrawn="1"/>
          </p:nvSpPr>
          <p:spPr>
            <a:xfrm rot="10800000" flipH="1" flipV="1">
              <a:off x="431800" y="5255998"/>
              <a:ext cx="8280400" cy="360001"/>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ctr" defTabSz="1033419" rtl="0" eaLnBrk="1" fontAlgn="auto" latinLnBrk="0" hangingPunct="1">
                <a:lnSpc>
                  <a:spcPct val="100000"/>
                </a:lnSpc>
                <a:spcBef>
                  <a:spcPts val="0"/>
                </a:spcBef>
                <a:spcAft>
                  <a:spcPts val="0"/>
                </a:spcAft>
                <a:buClrTx/>
                <a:buSzTx/>
                <a:buFontTx/>
                <a:buNone/>
                <a:tabLst/>
                <a:defRPr/>
              </a:pPr>
              <a:r>
                <a:rPr lang="de-DE" sz="1200" b="0" baseline="0" dirty="0">
                  <a:solidFill>
                    <a:schemeClr val="tx1"/>
                  </a:solidFill>
                  <a:latin typeface="+mn-lt"/>
                </a:rPr>
                <a:t>Fußzeile anpassen: </a:t>
              </a:r>
              <a:r>
                <a:rPr lang="de-DE" sz="1200" b="1" baseline="0" dirty="0">
                  <a:solidFill>
                    <a:schemeClr val="tx1"/>
                  </a:solidFill>
                  <a:latin typeface="+mn-lt"/>
                </a:rPr>
                <a:t>Einfügen &gt; Text &gt; Kopf- und Fußzeile</a:t>
              </a:r>
            </a:p>
          </p:txBody>
        </p:sp>
        <p:sp>
          <p:nvSpPr>
            <p:cNvPr id="13" name="Layoutwechsel">
              <a:extLst>
                <a:ext uri="{FF2B5EF4-FFF2-40B4-BE49-F238E27FC236}">
                  <a16:creationId xmlns:a16="http://schemas.microsoft.com/office/drawing/2014/main" id="{6BCDAEA0-53BC-4E57-84CA-5C530F05A90E}"/>
                </a:ext>
              </a:extLst>
            </p:cNvPr>
            <p:cNvSpPr txBox="1"/>
            <p:nvPr userDrawn="1"/>
          </p:nvSpPr>
          <p:spPr>
            <a:xfrm rot="10800000" flipH="1" flipV="1">
              <a:off x="9252000" y="2283786"/>
              <a:ext cx="2952848" cy="1044048"/>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indent="0" algn="l">
                <a:lnSpc>
                  <a:spcPct val="100000"/>
                </a:lnSpc>
                <a:spcBef>
                  <a:spcPts val="0"/>
                </a:spcBef>
                <a:spcAft>
                  <a:spcPts val="0"/>
                </a:spcAft>
              </a:pPr>
              <a:r>
                <a:rPr lang="de-DE" sz="1200" b="0" baseline="0" dirty="0">
                  <a:solidFill>
                    <a:schemeClr val="tx1"/>
                  </a:solidFill>
                  <a:latin typeface="+mn-lt"/>
                </a:rPr>
                <a:t>Einfügen einer Spalte/Zeile:</a:t>
              </a:r>
            </a:p>
            <a:p>
              <a:pPr indent="0" algn="l">
                <a:lnSpc>
                  <a:spcPct val="100000"/>
                </a:lnSpc>
                <a:spcBef>
                  <a:spcPts val="0"/>
                </a:spcBef>
                <a:spcAft>
                  <a:spcPts val="0"/>
                </a:spcAft>
              </a:pPr>
              <a:r>
                <a:rPr lang="de-DE" sz="1200" b="1" baseline="0" dirty="0">
                  <a:solidFill>
                    <a:schemeClr val="tx1"/>
                  </a:solidFill>
                  <a:latin typeface="+mn-lt"/>
                </a:rPr>
                <a:t>Markieren der Spalte/Zeile neben der eine weitere eingefügt werden soll:</a:t>
              </a:r>
            </a:p>
            <a:p>
              <a:pPr indent="0" algn="l">
                <a:lnSpc>
                  <a:spcPct val="100000"/>
                </a:lnSpc>
                <a:spcBef>
                  <a:spcPts val="0"/>
                </a:spcBef>
                <a:spcAft>
                  <a:spcPts val="0"/>
                </a:spcAft>
              </a:pPr>
              <a:r>
                <a:rPr lang="de-DE" sz="1200" b="1" baseline="0" dirty="0">
                  <a:solidFill>
                    <a:schemeClr val="tx1"/>
                  </a:solidFill>
                  <a:latin typeface="+mn-lt"/>
                </a:rPr>
                <a:t>Layout &gt; Hier die gewünschte Einfügeoption auswählen</a:t>
              </a:r>
            </a:p>
          </p:txBody>
        </p:sp>
      </p:grpSp>
      <p:cxnSp>
        <p:nvCxnSpPr>
          <p:cNvPr id="19" name="Gerader Verbinder 18">
            <a:extLst>
              <a:ext uri="{FF2B5EF4-FFF2-40B4-BE49-F238E27FC236}">
                <a16:creationId xmlns:a16="http://schemas.microsoft.com/office/drawing/2014/main" id="{4573989D-8FFD-4555-AAB7-592C2CE3AC9F}"/>
              </a:ext>
            </a:extLst>
          </p:cNvPr>
          <p:cNvCxnSpPr/>
          <p:nvPr userDrawn="1"/>
        </p:nvCxnSpPr>
        <p:spPr>
          <a:xfrm>
            <a:off x="0" y="4485600"/>
            <a:ext cx="9144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pic>
        <p:nvPicPr>
          <p:cNvPr id="4" name="Grafik 3">
            <a:extLst>
              <a:ext uri="{FF2B5EF4-FFF2-40B4-BE49-F238E27FC236}">
                <a16:creationId xmlns:a16="http://schemas.microsoft.com/office/drawing/2014/main" id="{F3269418-AEC9-43D6-9A0C-41CA02546BAE}"/>
              </a:ext>
            </a:extLst>
          </p:cNvPr>
          <p:cNvPicPr>
            <a:picLocks noChangeAspect="1"/>
          </p:cNvPicPr>
          <p:nvPr userDrawn="1"/>
        </p:nvPicPr>
        <p:blipFill rotWithShape="1">
          <a:blip r:embed="rId2"/>
          <a:srcRect b="4513"/>
          <a:stretch/>
        </p:blipFill>
        <p:spPr>
          <a:xfrm>
            <a:off x="9252000" y="3327773"/>
            <a:ext cx="2067213" cy="864158"/>
          </a:xfrm>
          <a:prstGeom prst="rect">
            <a:avLst/>
          </a:prstGeom>
        </p:spPr>
      </p:pic>
      <p:pic>
        <p:nvPicPr>
          <p:cNvPr id="15" name="Grafik 14">
            <a:extLst>
              <a:ext uri="{FF2B5EF4-FFF2-40B4-BE49-F238E27FC236}">
                <a16:creationId xmlns:a16="http://schemas.microsoft.com/office/drawing/2014/main" id="{081CC49D-33BF-49DC-B533-86BE2EB412AB}"/>
              </a:ext>
            </a:extLst>
          </p:cNvPr>
          <p:cNvPicPr>
            <a:picLocks noChangeAspect="1"/>
          </p:cNvPicPr>
          <p:nvPr userDrawn="1"/>
        </p:nvPicPr>
        <p:blipFill>
          <a:blip r:embed="rId3"/>
          <a:stretch>
            <a:fillRect/>
          </a:stretch>
        </p:blipFill>
        <p:spPr>
          <a:xfrm>
            <a:off x="7308000" y="4679640"/>
            <a:ext cx="1512000" cy="288720"/>
          </a:xfrm>
          <a:prstGeom prst="rect">
            <a:avLst/>
          </a:prstGeom>
        </p:spPr>
      </p:pic>
    </p:spTree>
    <p:extLst>
      <p:ext uri="{BB962C8B-B14F-4D97-AF65-F5344CB8AC3E}">
        <p14:creationId xmlns:p14="http://schemas.microsoft.com/office/powerpoint/2010/main" val="22525419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Bild vollflächig">
    <p:spTree>
      <p:nvGrpSpPr>
        <p:cNvPr id="1" name=""/>
        <p:cNvGrpSpPr/>
        <p:nvPr/>
      </p:nvGrpSpPr>
      <p:grpSpPr>
        <a:xfrm>
          <a:off x="0" y="0"/>
          <a:ext cx="0" cy="0"/>
          <a:chOff x="0" y="0"/>
          <a:chExt cx="0" cy="0"/>
        </a:xfrm>
      </p:grpSpPr>
      <p:sp>
        <p:nvSpPr>
          <p:cNvPr id="7" name="Bildplatzhalter 6">
            <a:extLst>
              <a:ext uri="{FF2B5EF4-FFF2-40B4-BE49-F238E27FC236}">
                <a16:creationId xmlns:a16="http://schemas.microsoft.com/office/drawing/2014/main" id="{EC3A98A1-0379-4B57-A126-017C70E1949C}"/>
              </a:ext>
            </a:extLst>
          </p:cNvPr>
          <p:cNvSpPr>
            <a:spLocks noGrp="1" noChangeAspect="1"/>
          </p:cNvSpPr>
          <p:nvPr>
            <p:ph type="pic" sz="quarter" idx="10" hasCustomPrompt="1"/>
          </p:nvPr>
        </p:nvSpPr>
        <p:spPr>
          <a:xfrm>
            <a:off x="0" y="0"/>
            <a:ext cx="9144000" cy="5148000"/>
          </a:xfrm>
        </p:spPr>
        <p:txBody>
          <a:bodyPr anchor="ctr"/>
          <a:lstStyle>
            <a:lvl1pPr algn="ctr">
              <a:defRPr/>
            </a:lvl1pPr>
          </a:lstStyle>
          <a:p>
            <a:r>
              <a:rPr lang="de-DE" dirty="0"/>
              <a:t>Vollbild durch klicken einfügen.</a:t>
            </a:r>
          </a:p>
        </p:txBody>
      </p:sp>
    </p:spTree>
    <p:extLst>
      <p:ext uri="{BB962C8B-B14F-4D97-AF65-F5344CB8AC3E}">
        <p14:creationId xmlns:p14="http://schemas.microsoft.com/office/powerpoint/2010/main" val="39111779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ild klein">
    <p:spTree>
      <p:nvGrpSpPr>
        <p:cNvPr id="1" name=""/>
        <p:cNvGrpSpPr/>
        <p:nvPr/>
      </p:nvGrpSpPr>
      <p:grpSpPr>
        <a:xfrm>
          <a:off x="0" y="0"/>
          <a:ext cx="0" cy="0"/>
          <a:chOff x="0" y="0"/>
          <a:chExt cx="0" cy="0"/>
        </a:xfrm>
      </p:grpSpPr>
      <p:sp>
        <p:nvSpPr>
          <p:cNvPr id="7" name="Bildplatzhalter 6">
            <a:extLst>
              <a:ext uri="{FF2B5EF4-FFF2-40B4-BE49-F238E27FC236}">
                <a16:creationId xmlns:a16="http://schemas.microsoft.com/office/drawing/2014/main" id="{EC3A98A1-0379-4B57-A126-017C70E1949C}"/>
              </a:ext>
            </a:extLst>
          </p:cNvPr>
          <p:cNvSpPr>
            <a:spLocks noGrp="1" noChangeAspect="1"/>
          </p:cNvSpPr>
          <p:nvPr>
            <p:ph type="pic" sz="quarter" idx="10"/>
          </p:nvPr>
        </p:nvSpPr>
        <p:spPr>
          <a:xfrm>
            <a:off x="2052000" y="468000"/>
            <a:ext cx="5040000" cy="3366000"/>
          </a:xfrm>
        </p:spPr>
        <p:txBody>
          <a:bodyPr anchor="ctr"/>
          <a:lstStyle>
            <a:lvl1pPr algn="ctr">
              <a:defRPr/>
            </a:lvl1pPr>
          </a:lstStyle>
          <a:p>
            <a:r>
              <a:rPr lang="en-US"/>
              <a:t>Click icon to add picture</a:t>
            </a:r>
            <a:endParaRPr lang="de-DE"/>
          </a:p>
        </p:txBody>
      </p:sp>
      <p:sp>
        <p:nvSpPr>
          <p:cNvPr id="3" name="Fußzeilenplatzhalter 2">
            <a:extLst>
              <a:ext uri="{FF2B5EF4-FFF2-40B4-BE49-F238E27FC236}">
                <a16:creationId xmlns:a16="http://schemas.microsoft.com/office/drawing/2014/main" id="{E97D7879-BA70-4DD0-99E9-74C1A1FA34B5}"/>
              </a:ext>
            </a:extLst>
          </p:cNvPr>
          <p:cNvSpPr>
            <a:spLocks noGrp="1"/>
          </p:cNvSpPr>
          <p:nvPr>
            <p:ph type="ftr" sz="quarter" idx="12"/>
          </p:nvPr>
        </p:nvSpPr>
        <p:spPr/>
        <p:txBody>
          <a:bodyPr/>
          <a:lstStyle/>
          <a:p>
            <a:r>
              <a:rPr lang="de-DE" dirty="0"/>
              <a:t>Scheffler | Individual </a:t>
            </a:r>
            <a:r>
              <a:rPr lang="de-DE" dirty="0" err="1"/>
              <a:t>linguistic</a:t>
            </a:r>
            <a:r>
              <a:rPr lang="de-DE" dirty="0"/>
              <a:t> </a:t>
            </a:r>
            <a:r>
              <a:rPr lang="de-DE" dirty="0" err="1"/>
              <a:t>variation</a:t>
            </a:r>
            <a:r>
              <a:rPr lang="de-DE" dirty="0"/>
              <a:t> in social </a:t>
            </a:r>
            <a:r>
              <a:rPr lang="de-DE" dirty="0" err="1"/>
              <a:t>media</a:t>
            </a:r>
            <a:endParaRPr lang="de-DE" dirty="0"/>
          </a:p>
        </p:txBody>
      </p:sp>
      <p:sp>
        <p:nvSpPr>
          <p:cNvPr id="4" name="Foliennummernplatzhalter 3">
            <a:extLst>
              <a:ext uri="{FF2B5EF4-FFF2-40B4-BE49-F238E27FC236}">
                <a16:creationId xmlns:a16="http://schemas.microsoft.com/office/drawing/2014/main" id="{EB422CC4-3EFE-4A06-B194-FAB2C24ECED1}"/>
              </a:ext>
            </a:extLst>
          </p:cNvPr>
          <p:cNvSpPr>
            <a:spLocks noGrp="1"/>
          </p:cNvSpPr>
          <p:nvPr>
            <p:ph type="sldNum" sz="quarter" idx="13"/>
          </p:nvPr>
        </p:nvSpPr>
        <p:spPr/>
        <p:txBody>
          <a:bodyPr/>
          <a:lstStyle/>
          <a:p>
            <a:fld id="{6C8FC03C-C266-4645-ABC5-645062898383}" type="slidenum">
              <a:rPr lang="de-DE" smtClean="0"/>
              <a:pPr/>
              <a:t>‹#›</a:t>
            </a:fld>
            <a:r>
              <a:rPr lang="de-DE"/>
              <a:t> </a:t>
            </a:r>
            <a:endParaRPr lang="de-DE" dirty="0"/>
          </a:p>
        </p:txBody>
      </p:sp>
      <p:sp>
        <p:nvSpPr>
          <p:cNvPr id="6" name="Textplatzhalter 5">
            <a:extLst>
              <a:ext uri="{FF2B5EF4-FFF2-40B4-BE49-F238E27FC236}">
                <a16:creationId xmlns:a16="http://schemas.microsoft.com/office/drawing/2014/main" id="{6DC3B07E-B021-4B5C-9450-33EDD5844452}"/>
              </a:ext>
            </a:extLst>
          </p:cNvPr>
          <p:cNvSpPr>
            <a:spLocks noGrp="1"/>
          </p:cNvSpPr>
          <p:nvPr>
            <p:ph type="body" sz="quarter" idx="14" hasCustomPrompt="1"/>
          </p:nvPr>
        </p:nvSpPr>
        <p:spPr>
          <a:xfrm>
            <a:off x="2051999" y="3952800"/>
            <a:ext cx="5040000" cy="324000"/>
          </a:xfrm>
        </p:spPr>
        <p:txBody>
          <a:bodyPr/>
          <a:lstStyle>
            <a:lvl1pPr>
              <a:lnSpc>
                <a:spcPts val="1200"/>
              </a:lnSpc>
              <a:spcAft>
                <a:spcPts val="0"/>
              </a:spcAft>
              <a:defRPr sz="900"/>
            </a:lvl1pPr>
            <a:lvl2pPr>
              <a:lnSpc>
                <a:spcPts val="1200"/>
              </a:lnSpc>
              <a:spcAft>
                <a:spcPts val="0"/>
              </a:spcAft>
              <a:defRPr sz="900"/>
            </a:lvl2pPr>
            <a:lvl3pPr>
              <a:lnSpc>
                <a:spcPts val="1200"/>
              </a:lnSpc>
              <a:spcAft>
                <a:spcPts val="0"/>
              </a:spcAft>
              <a:defRPr sz="900"/>
            </a:lvl3pPr>
            <a:lvl4pPr>
              <a:lnSpc>
                <a:spcPts val="1200"/>
              </a:lnSpc>
              <a:spcAft>
                <a:spcPts val="0"/>
              </a:spcAft>
              <a:defRPr sz="900"/>
            </a:lvl4pPr>
            <a:lvl5pPr>
              <a:lnSpc>
                <a:spcPts val="1200"/>
              </a:lnSpc>
              <a:spcAft>
                <a:spcPts val="0"/>
              </a:spcAft>
              <a:defRPr sz="900"/>
            </a:lvl5pPr>
            <a:lvl6pPr>
              <a:lnSpc>
                <a:spcPts val="1200"/>
              </a:lnSpc>
              <a:spcAft>
                <a:spcPts val="0"/>
              </a:spcAft>
              <a:defRPr sz="900"/>
            </a:lvl6pPr>
            <a:lvl7pPr>
              <a:lnSpc>
                <a:spcPts val="1200"/>
              </a:lnSpc>
              <a:spcAft>
                <a:spcPts val="0"/>
              </a:spcAft>
              <a:defRPr sz="900"/>
            </a:lvl7pPr>
            <a:lvl8pPr>
              <a:lnSpc>
                <a:spcPts val="1200"/>
              </a:lnSpc>
              <a:spcAft>
                <a:spcPts val="0"/>
              </a:spcAft>
              <a:defRPr sz="900"/>
            </a:lvl8pPr>
            <a:lvl9pPr>
              <a:lnSpc>
                <a:spcPts val="1200"/>
              </a:lnSpc>
              <a:spcAft>
                <a:spcPts val="0"/>
              </a:spcAft>
              <a:defRPr sz="900"/>
            </a:lvl9pPr>
          </a:lstStyle>
          <a:p>
            <a:pPr lvl="0"/>
            <a:r>
              <a:rPr lang="de-DE" dirty="0"/>
              <a:t>Bildunterzeile // für weitere Ebenen (Text)  &gt;&gt; Menü &gt; Start &gt; Absatz &gt; Listenebene erhöhen </a:t>
            </a:r>
          </a:p>
          <a:p>
            <a:pPr lvl="1"/>
            <a:r>
              <a:rPr lang="de-DE" dirty="0"/>
              <a:t>Zweite Ebene</a:t>
            </a:r>
          </a:p>
        </p:txBody>
      </p:sp>
    </p:spTree>
    <p:extLst>
      <p:ext uri="{BB962C8B-B14F-4D97-AF65-F5344CB8AC3E}">
        <p14:creationId xmlns:p14="http://schemas.microsoft.com/office/powerpoint/2010/main" val="2325704136"/>
      </p:ext>
    </p:extLst>
  </p:cSld>
  <p:clrMapOvr>
    <a:masterClrMapping/>
  </p:clrMapOvr>
  <p:extLst>
    <p:ext uri="{DCECCB84-F9BA-43D5-87BE-67443E8EF086}">
      <p15:sldGuideLst xmlns:p15="http://schemas.microsoft.com/office/powerpoint/2012/main">
        <p15:guide id="1" pos="1292" userDrawn="1">
          <p15:clr>
            <a:srgbClr val="FBAE40"/>
          </p15:clr>
        </p15:guide>
        <p15:guide id="2" pos="4468" userDrawn="1">
          <p15:clr>
            <a:srgbClr val="FBAE40"/>
          </p15:clr>
        </p15:guide>
        <p15:guide id="3" orient="horz" pos="291" userDrawn="1">
          <p15:clr>
            <a:srgbClr val="FBAE40"/>
          </p15:clr>
        </p15:guide>
        <p15:guide id="4" orient="horz" pos="2419"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 Bilder">
    <p:spTree>
      <p:nvGrpSpPr>
        <p:cNvPr id="1" name=""/>
        <p:cNvGrpSpPr/>
        <p:nvPr/>
      </p:nvGrpSpPr>
      <p:grpSpPr>
        <a:xfrm>
          <a:off x="0" y="0"/>
          <a:ext cx="0" cy="0"/>
          <a:chOff x="0" y="0"/>
          <a:chExt cx="0" cy="0"/>
        </a:xfrm>
      </p:grpSpPr>
      <p:sp>
        <p:nvSpPr>
          <p:cNvPr id="7" name="Bildplatzhalter 6">
            <a:extLst>
              <a:ext uri="{FF2B5EF4-FFF2-40B4-BE49-F238E27FC236}">
                <a16:creationId xmlns:a16="http://schemas.microsoft.com/office/drawing/2014/main" id="{EC3A98A1-0379-4B57-A126-017C70E1949C}"/>
              </a:ext>
            </a:extLst>
          </p:cNvPr>
          <p:cNvSpPr>
            <a:spLocks noGrp="1"/>
          </p:cNvSpPr>
          <p:nvPr>
            <p:ph type="pic" sz="quarter" idx="10"/>
          </p:nvPr>
        </p:nvSpPr>
        <p:spPr>
          <a:xfrm>
            <a:off x="468000" y="468000"/>
            <a:ext cx="3960000" cy="2646000"/>
          </a:xfrm>
        </p:spPr>
        <p:txBody>
          <a:bodyPr anchor="ctr"/>
          <a:lstStyle>
            <a:lvl1pPr algn="ctr">
              <a:defRPr/>
            </a:lvl1pPr>
          </a:lstStyle>
          <a:p>
            <a:r>
              <a:rPr lang="en-US"/>
              <a:t>Click icon to add picture</a:t>
            </a:r>
            <a:endParaRPr lang="de-DE"/>
          </a:p>
        </p:txBody>
      </p:sp>
      <p:sp>
        <p:nvSpPr>
          <p:cNvPr id="3" name="Fußzeilenplatzhalter 2">
            <a:extLst>
              <a:ext uri="{FF2B5EF4-FFF2-40B4-BE49-F238E27FC236}">
                <a16:creationId xmlns:a16="http://schemas.microsoft.com/office/drawing/2014/main" id="{E97D7879-BA70-4DD0-99E9-74C1A1FA34B5}"/>
              </a:ext>
            </a:extLst>
          </p:cNvPr>
          <p:cNvSpPr>
            <a:spLocks noGrp="1"/>
          </p:cNvSpPr>
          <p:nvPr>
            <p:ph type="ftr" sz="quarter" idx="12"/>
          </p:nvPr>
        </p:nvSpPr>
        <p:spPr/>
        <p:txBody>
          <a:bodyPr/>
          <a:lstStyle/>
          <a:p>
            <a:r>
              <a:rPr lang="de-DE" dirty="0"/>
              <a:t>Scheffler | Individual </a:t>
            </a:r>
            <a:r>
              <a:rPr lang="de-DE" dirty="0" err="1"/>
              <a:t>linguistic</a:t>
            </a:r>
            <a:r>
              <a:rPr lang="de-DE" dirty="0"/>
              <a:t> </a:t>
            </a:r>
            <a:r>
              <a:rPr lang="de-DE" dirty="0" err="1"/>
              <a:t>variation</a:t>
            </a:r>
            <a:r>
              <a:rPr lang="de-DE" dirty="0"/>
              <a:t> in social </a:t>
            </a:r>
            <a:r>
              <a:rPr lang="de-DE" dirty="0" err="1"/>
              <a:t>media</a:t>
            </a:r>
            <a:endParaRPr lang="de-DE" dirty="0"/>
          </a:p>
        </p:txBody>
      </p:sp>
      <p:sp>
        <p:nvSpPr>
          <p:cNvPr id="4" name="Foliennummernplatzhalter 3">
            <a:extLst>
              <a:ext uri="{FF2B5EF4-FFF2-40B4-BE49-F238E27FC236}">
                <a16:creationId xmlns:a16="http://schemas.microsoft.com/office/drawing/2014/main" id="{EB422CC4-3EFE-4A06-B194-FAB2C24ECED1}"/>
              </a:ext>
            </a:extLst>
          </p:cNvPr>
          <p:cNvSpPr>
            <a:spLocks noGrp="1"/>
          </p:cNvSpPr>
          <p:nvPr>
            <p:ph type="sldNum" sz="quarter" idx="13"/>
          </p:nvPr>
        </p:nvSpPr>
        <p:spPr/>
        <p:txBody>
          <a:bodyPr/>
          <a:lstStyle/>
          <a:p>
            <a:fld id="{6C8FC03C-C266-4645-ABC5-645062898383}" type="slidenum">
              <a:rPr lang="de-DE" smtClean="0"/>
              <a:pPr/>
              <a:t>‹#›</a:t>
            </a:fld>
            <a:r>
              <a:rPr lang="de-DE"/>
              <a:t> </a:t>
            </a:r>
            <a:endParaRPr lang="de-DE" dirty="0"/>
          </a:p>
        </p:txBody>
      </p:sp>
      <p:sp>
        <p:nvSpPr>
          <p:cNvPr id="6" name="Textplatzhalter 5">
            <a:extLst>
              <a:ext uri="{FF2B5EF4-FFF2-40B4-BE49-F238E27FC236}">
                <a16:creationId xmlns:a16="http://schemas.microsoft.com/office/drawing/2014/main" id="{6DC3B07E-B021-4B5C-9450-33EDD5844452}"/>
              </a:ext>
            </a:extLst>
          </p:cNvPr>
          <p:cNvSpPr>
            <a:spLocks noGrp="1"/>
          </p:cNvSpPr>
          <p:nvPr>
            <p:ph type="body" sz="quarter" idx="14" hasCustomPrompt="1"/>
          </p:nvPr>
        </p:nvSpPr>
        <p:spPr>
          <a:xfrm>
            <a:off x="468000" y="3240000"/>
            <a:ext cx="3960000" cy="1044000"/>
          </a:xfrm>
        </p:spPr>
        <p:txBody>
          <a:bodyPr/>
          <a:lstStyle>
            <a:lvl1pPr>
              <a:lnSpc>
                <a:spcPts val="1200"/>
              </a:lnSpc>
              <a:spcAft>
                <a:spcPts val="0"/>
              </a:spcAft>
              <a:defRPr sz="900"/>
            </a:lvl1pPr>
            <a:lvl2pPr>
              <a:lnSpc>
                <a:spcPts val="1200"/>
              </a:lnSpc>
              <a:spcAft>
                <a:spcPts val="0"/>
              </a:spcAft>
              <a:defRPr sz="900"/>
            </a:lvl2pPr>
            <a:lvl3pPr>
              <a:lnSpc>
                <a:spcPts val="1200"/>
              </a:lnSpc>
              <a:spcAft>
                <a:spcPts val="0"/>
              </a:spcAft>
              <a:defRPr sz="900"/>
            </a:lvl3pPr>
            <a:lvl4pPr>
              <a:lnSpc>
                <a:spcPts val="1200"/>
              </a:lnSpc>
              <a:spcAft>
                <a:spcPts val="0"/>
              </a:spcAft>
              <a:defRPr sz="900"/>
            </a:lvl4pPr>
            <a:lvl5pPr>
              <a:lnSpc>
                <a:spcPts val="1200"/>
              </a:lnSpc>
              <a:spcAft>
                <a:spcPts val="0"/>
              </a:spcAft>
              <a:defRPr sz="900"/>
            </a:lvl5pPr>
            <a:lvl6pPr>
              <a:lnSpc>
                <a:spcPts val="1200"/>
              </a:lnSpc>
              <a:spcAft>
                <a:spcPts val="0"/>
              </a:spcAft>
              <a:defRPr sz="900"/>
            </a:lvl6pPr>
            <a:lvl7pPr>
              <a:lnSpc>
                <a:spcPts val="1200"/>
              </a:lnSpc>
              <a:spcAft>
                <a:spcPts val="0"/>
              </a:spcAft>
              <a:defRPr sz="900"/>
            </a:lvl7pPr>
            <a:lvl8pPr>
              <a:lnSpc>
                <a:spcPts val="1200"/>
              </a:lnSpc>
              <a:spcAft>
                <a:spcPts val="0"/>
              </a:spcAft>
              <a:defRPr sz="900"/>
            </a:lvl8pPr>
            <a:lvl9pPr>
              <a:lnSpc>
                <a:spcPts val="1200"/>
              </a:lnSpc>
              <a:spcAft>
                <a:spcPts val="0"/>
              </a:spcAft>
              <a:defRPr sz="900"/>
            </a:lvl9pPr>
          </a:lstStyle>
          <a:p>
            <a:pPr lvl="0"/>
            <a:r>
              <a:rPr lang="de-DE" dirty="0"/>
              <a:t>Bildunterzeile </a:t>
            </a:r>
            <a:r>
              <a:rPr lang="de-DE" dirty="0" err="1"/>
              <a:t>Bildunterzeile</a:t>
            </a:r>
            <a:r>
              <a:rPr lang="de-DE" dirty="0"/>
              <a:t> // für weitere Ebenen (Text)  &gt;&gt; Menü &gt; Start &gt; Absatz &gt; Listenebene erhöhen </a:t>
            </a:r>
          </a:p>
          <a:p>
            <a:pPr lvl="1"/>
            <a:r>
              <a:rPr lang="de-DE" dirty="0"/>
              <a:t>Zweite Ebene</a:t>
            </a:r>
          </a:p>
        </p:txBody>
      </p:sp>
      <p:sp>
        <p:nvSpPr>
          <p:cNvPr id="8" name="Bildplatzhalter 6">
            <a:extLst>
              <a:ext uri="{FF2B5EF4-FFF2-40B4-BE49-F238E27FC236}">
                <a16:creationId xmlns:a16="http://schemas.microsoft.com/office/drawing/2014/main" id="{CFABEA7C-7103-4FAC-AAB1-B8FF06848676}"/>
              </a:ext>
            </a:extLst>
          </p:cNvPr>
          <p:cNvSpPr>
            <a:spLocks noGrp="1"/>
          </p:cNvSpPr>
          <p:nvPr>
            <p:ph type="pic" sz="quarter" idx="15"/>
          </p:nvPr>
        </p:nvSpPr>
        <p:spPr>
          <a:xfrm>
            <a:off x="4680000" y="468000"/>
            <a:ext cx="3960000" cy="2646000"/>
          </a:xfrm>
        </p:spPr>
        <p:txBody>
          <a:bodyPr anchor="ctr"/>
          <a:lstStyle>
            <a:lvl1pPr algn="ctr">
              <a:defRPr/>
            </a:lvl1pPr>
          </a:lstStyle>
          <a:p>
            <a:r>
              <a:rPr lang="en-US"/>
              <a:t>Click icon to add picture</a:t>
            </a:r>
            <a:endParaRPr lang="de-DE"/>
          </a:p>
        </p:txBody>
      </p:sp>
      <p:sp>
        <p:nvSpPr>
          <p:cNvPr id="9" name="Textplatzhalter 5">
            <a:extLst>
              <a:ext uri="{FF2B5EF4-FFF2-40B4-BE49-F238E27FC236}">
                <a16:creationId xmlns:a16="http://schemas.microsoft.com/office/drawing/2014/main" id="{9CA26BD8-E4CD-4A9F-ACC0-895F1FD2744F}"/>
              </a:ext>
            </a:extLst>
          </p:cNvPr>
          <p:cNvSpPr>
            <a:spLocks noGrp="1"/>
          </p:cNvSpPr>
          <p:nvPr>
            <p:ph type="body" sz="quarter" idx="16" hasCustomPrompt="1"/>
          </p:nvPr>
        </p:nvSpPr>
        <p:spPr>
          <a:xfrm>
            <a:off x="4680000" y="3240000"/>
            <a:ext cx="3960000" cy="1044000"/>
          </a:xfrm>
        </p:spPr>
        <p:txBody>
          <a:bodyPr/>
          <a:lstStyle>
            <a:lvl1pPr>
              <a:lnSpc>
                <a:spcPts val="1200"/>
              </a:lnSpc>
              <a:spcAft>
                <a:spcPts val="0"/>
              </a:spcAft>
              <a:defRPr sz="900"/>
            </a:lvl1pPr>
            <a:lvl2pPr>
              <a:lnSpc>
                <a:spcPts val="1200"/>
              </a:lnSpc>
              <a:spcAft>
                <a:spcPts val="0"/>
              </a:spcAft>
              <a:defRPr sz="900"/>
            </a:lvl2pPr>
            <a:lvl3pPr>
              <a:lnSpc>
                <a:spcPts val="1200"/>
              </a:lnSpc>
              <a:spcAft>
                <a:spcPts val="0"/>
              </a:spcAft>
              <a:defRPr sz="900"/>
            </a:lvl3pPr>
            <a:lvl4pPr>
              <a:lnSpc>
                <a:spcPts val="1200"/>
              </a:lnSpc>
              <a:spcAft>
                <a:spcPts val="0"/>
              </a:spcAft>
              <a:defRPr sz="900"/>
            </a:lvl4pPr>
            <a:lvl5pPr>
              <a:lnSpc>
                <a:spcPts val="1200"/>
              </a:lnSpc>
              <a:spcAft>
                <a:spcPts val="0"/>
              </a:spcAft>
              <a:defRPr sz="900"/>
            </a:lvl5pPr>
            <a:lvl6pPr>
              <a:lnSpc>
                <a:spcPts val="1200"/>
              </a:lnSpc>
              <a:spcAft>
                <a:spcPts val="0"/>
              </a:spcAft>
              <a:defRPr sz="900"/>
            </a:lvl6pPr>
            <a:lvl7pPr>
              <a:lnSpc>
                <a:spcPts val="1200"/>
              </a:lnSpc>
              <a:spcAft>
                <a:spcPts val="0"/>
              </a:spcAft>
              <a:defRPr sz="900"/>
            </a:lvl7pPr>
            <a:lvl8pPr>
              <a:lnSpc>
                <a:spcPts val="1200"/>
              </a:lnSpc>
              <a:spcAft>
                <a:spcPts val="0"/>
              </a:spcAft>
              <a:defRPr sz="900"/>
            </a:lvl8pPr>
            <a:lvl9pPr>
              <a:lnSpc>
                <a:spcPts val="1200"/>
              </a:lnSpc>
              <a:spcAft>
                <a:spcPts val="0"/>
              </a:spcAft>
              <a:defRPr sz="900"/>
            </a:lvl9pPr>
          </a:lstStyle>
          <a:p>
            <a:pPr lvl="0"/>
            <a:r>
              <a:rPr lang="de-DE" dirty="0"/>
              <a:t>Bildunterzeile </a:t>
            </a:r>
            <a:r>
              <a:rPr lang="de-DE" dirty="0" err="1"/>
              <a:t>Bildunterzeile</a:t>
            </a:r>
            <a:r>
              <a:rPr lang="de-DE" dirty="0"/>
              <a:t> // für weitere Ebenen (Text)  &gt;&gt; Menü &gt; Start &gt; Absatz &gt; Listenebene erhöhen</a:t>
            </a:r>
          </a:p>
          <a:p>
            <a:pPr lvl="1"/>
            <a:r>
              <a:rPr lang="de-DE" dirty="0"/>
              <a:t>Zweite Ebene</a:t>
            </a:r>
          </a:p>
        </p:txBody>
      </p:sp>
    </p:spTree>
    <p:extLst>
      <p:ext uri="{BB962C8B-B14F-4D97-AF65-F5344CB8AC3E}">
        <p14:creationId xmlns:p14="http://schemas.microsoft.com/office/powerpoint/2010/main" val="622643563"/>
      </p:ext>
    </p:extLst>
  </p:cSld>
  <p:clrMapOvr>
    <a:masterClrMapping/>
  </p:clrMapOvr>
  <p:extLst>
    <p:ext uri="{DCECCB84-F9BA-43D5-87BE-67443E8EF086}">
      <p15:sldGuideLst xmlns:p15="http://schemas.microsoft.com/office/powerpoint/2012/main">
        <p15:guide id="1" pos="2945" userDrawn="1">
          <p15:clr>
            <a:srgbClr val="FBAE40"/>
          </p15:clr>
        </p15:guide>
        <p15:guide id="2" pos="5443" userDrawn="1">
          <p15:clr>
            <a:srgbClr val="FBAE40"/>
          </p15:clr>
        </p15:guide>
        <p15:guide id="3" orient="horz" pos="291">
          <p15:clr>
            <a:srgbClr val="FBAE40"/>
          </p15:clr>
        </p15:guide>
        <p15:guide id="4" orient="horz" pos="1963" userDrawn="1">
          <p15:clr>
            <a:srgbClr val="FBAE40"/>
          </p15:clr>
        </p15:guide>
        <p15:guide id="5" pos="279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 Bilder inkl. Headline">
    <p:spTree>
      <p:nvGrpSpPr>
        <p:cNvPr id="1" name=""/>
        <p:cNvGrpSpPr/>
        <p:nvPr/>
      </p:nvGrpSpPr>
      <p:grpSpPr>
        <a:xfrm>
          <a:off x="0" y="0"/>
          <a:ext cx="0" cy="0"/>
          <a:chOff x="0" y="0"/>
          <a:chExt cx="0" cy="0"/>
        </a:xfrm>
      </p:grpSpPr>
      <p:sp>
        <p:nvSpPr>
          <p:cNvPr id="7" name="Bildplatzhalter 6">
            <a:extLst>
              <a:ext uri="{FF2B5EF4-FFF2-40B4-BE49-F238E27FC236}">
                <a16:creationId xmlns:a16="http://schemas.microsoft.com/office/drawing/2014/main" id="{EC3A98A1-0379-4B57-A126-017C70E1949C}"/>
              </a:ext>
            </a:extLst>
          </p:cNvPr>
          <p:cNvSpPr>
            <a:spLocks noGrp="1"/>
          </p:cNvSpPr>
          <p:nvPr>
            <p:ph type="pic" sz="quarter" idx="10"/>
          </p:nvPr>
        </p:nvSpPr>
        <p:spPr>
          <a:xfrm>
            <a:off x="468000" y="954000"/>
            <a:ext cx="3960000" cy="2646000"/>
          </a:xfrm>
        </p:spPr>
        <p:txBody>
          <a:bodyPr anchor="ctr"/>
          <a:lstStyle>
            <a:lvl1pPr algn="ctr">
              <a:defRPr/>
            </a:lvl1pPr>
          </a:lstStyle>
          <a:p>
            <a:r>
              <a:rPr lang="en-US"/>
              <a:t>Click icon to add picture</a:t>
            </a:r>
            <a:endParaRPr lang="de-DE"/>
          </a:p>
        </p:txBody>
      </p:sp>
      <p:sp>
        <p:nvSpPr>
          <p:cNvPr id="3" name="Fußzeilenplatzhalter 2">
            <a:extLst>
              <a:ext uri="{FF2B5EF4-FFF2-40B4-BE49-F238E27FC236}">
                <a16:creationId xmlns:a16="http://schemas.microsoft.com/office/drawing/2014/main" id="{E97D7879-BA70-4DD0-99E9-74C1A1FA34B5}"/>
              </a:ext>
            </a:extLst>
          </p:cNvPr>
          <p:cNvSpPr>
            <a:spLocks noGrp="1"/>
          </p:cNvSpPr>
          <p:nvPr>
            <p:ph type="ftr" sz="quarter" idx="12"/>
          </p:nvPr>
        </p:nvSpPr>
        <p:spPr/>
        <p:txBody>
          <a:bodyPr/>
          <a:lstStyle/>
          <a:p>
            <a:r>
              <a:rPr lang="de-DE" dirty="0"/>
              <a:t>Scheffler | Individual </a:t>
            </a:r>
            <a:r>
              <a:rPr lang="de-DE" dirty="0" err="1"/>
              <a:t>linguistic</a:t>
            </a:r>
            <a:r>
              <a:rPr lang="de-DE" dirty="0"/>
              <a:t> </a:t>
            </a:r>
            <a:r>
              <a:rPr lang="de-DE" dirty="0" err="1"/>
              <a:t>variation</a:t>
            </a:r>
            <a:r>
              <a:rPr lang="de-DE" dirty="0"/>
              <a:t> in social </a:t>
            </a:r>
            <a:r>
              <a:rPr lang="de-DE" dirty="0" err="1"/>
              <a:t>media</a:t>
            </a:r>
            <a:endParaRPr lang="de-DE" dirty="0"/>
          </a:p>
        </p:txBody>
      </p:sp>
      <p:sp>
        <p:nvSpPr>
          <p:cNvPr id="4" name="Foliennummernplatzhalter 3">
            <a:extLst>
              <a:ext uri="{FF2B5EF4-FFF2-40B4-BE49-F238E27FC236}">
                <a16:creationId xmlns:a16="http://schemas.microsoft.com/office/drawing/2014/main" id="{EB422CC4-3EFE-4A06-B194-FAB2C24ECED1}"/>
              </a:ext>
            </a:extLst>
          </p:cNvPr>
          <p:cNvSpPr>
            <a:spLocks noGrp="1"/>
          </p:cNvSpPr>
          <p:nvPr>
            <p:ph type="sldNum" sz="quarter" idx="13"/>
          </p:nvPr>
        </p:nvSpPr>
        <p:spPr/>
        <p:txBody>
          <a:bodyPr/>
          <a:lstStyle/>
          <a:p>
            <a:fld id="{6C8FC03C-C266-4645-ABC5-645062898383}" type="slidenum">
              <a:rPr lang="de-DE" smtClean="0"/>
              <a:pPr/>
              <a:t>‹#›</a:t>
            </a:fld>
            <a:r>
              <a:rPr lang="de-DE"/>
              <a:t> </a:t>
            </a:r>
            <a:endParaRPr lang="de-DE" dirty="0"/>
          </a:p>
        </p:txBody>
      </p:sp>
      <p:sp>
        <p:nvSpPr>
          <p:cNvPr id="6" name="Textplatzhalter 5">
            <a:extLst>
              <a:ext uri="{FF2B5EF4-FFF2-40B4-BE49-F238E27FC236}">
                <a16:creationId xmlns:a16="http://schemas.microsoft.com/office/drawing/2014/main" id="{6DC3B07E-B021-4B5C-9450-33EDD5844452}"/>
              </a:ext>
            </a:extLst>
          </p:cNvPr>
          <p:cNvSpPr>
            <a:spLocks noGrp="1"/>
          </p:cNvSpPr>
          <p:nvPr>
            <p:ph type="body" sz="quarter" idx="14" hasCustomPrompt="1"/>
          </p:nvPr>
        </p:nvSpPr>
        <p:spPr>
          <a:xfrm>
            <a:off x="468000" y="3708000"/>
            <a:ext cx="3960000" cy="576000"/>
          </a:xfrm>
        </p:spPr>
        <p:txBody>
          <a:bodyPr/>
          <a:lstStyle>
            <a:lvl1pPr>
              <a:lnSpc>
                <a:spcPts val="1200"/>
              </a:lnSpc>
              <a:spcAft>
                <a:spcPts val="0"/>
              </a:spcAft>
              <a:defRPr sz="900"/>
            </a:lvl1pPr>
            <a:lvl2pPr>
              <a:lnSpc>
                <a:spcPts val="1200"/>
              </a:lnSpc>
              <a:spcAft>
                <a:spcPts val="0"/>
              </a:spcAft>
              <a:defRPr sz="900"/>
            </a:lvl2pPr>
            <a:lvl3pPr>
              <a:lnSpc>
                <a:spcPts val="1200"/>
              </a:lnSpc>
              <a:spcAft>
                <a:spcPts val="0"/>
              </a:spcAft>
              <a:defRPr sz="900"/>
            </a:lvl3pPr>
            <a:lvl4pPr>
              <a:lnSpc>
                <a:spcPts val="1200"/>
              </a:lnSpc>
              <a:spcAft>
                <a:spcPts val="0"/>
              </a:spcAft>
              <a:defRPr sz="900"/>
            </a:lvl4pPr>
            <a:lvl5pPr>
              <a:lnSpc>
                <a:spcPts val="1200"/>
              </a:lnSpc>
              <a:spcAft>
                <a:spcPts val="0"/>
              </a:spcAft>
              <a:defRPr sz="900"/>
            </a:lvl5pPr>
            <a:lvl6pPr>
              <a:lnSpc>
                <a:spcPts val="1200"/>
              </a:lnSpc>
              <a:spcAft>
                <a:spcPts val="0"/>
              </a:spcAft>
              <a:defRPr sz="900"/>
            </a:lvl6pPr>
            <a:lvl7pPr>
              <a:lnSpc>
                <a:spcPts val="1200"/>
              </a:lnSpc>
              <a:spcAft>
                <a:spcPts val="0"/>
              </a:spcAft>
              <a:defRPr sz="900"/>
            </a:lvl7pPr>
            <a:lvl8pPr>
              <a:lnSpc>
                <a:spcPts val="1200"/>
              </a:lnSpc>
              <a:spcAft>
                <a:spcPts val="0"/>
              </a:spcAft>
              <a:defRPr sz="900"/>
            </a:lvl8pPr>
            <a:lvl9pPr>
              <a:lnSpc>
                <a:spcPts val="1200"/>
              </a:lnSpc>
              <a:spcAft>
                <a:spcPts val="0"/>
              </a:spcAft>
              <a:defRPr sz="900"/>
            </a:lvl9pPr>
          </a:lstStyle>
          <a:p>
            <a:pPr lvl="0"/>
            <a:r>
              <a:rPr lang="de-DE" dirty="0"/>
              <a:t>Bildunterzeile // für weitere Ebenen (Text)  &gt;&gt; Menü &gt; Start &gt; Absatz &gt; Listenebene erhöhen </a:t>
            </a:r>
          </a:p>
          <a:p>
            <a:pPr lvl="1"/>
            <a:r>
              <a:rPr lang="de-DE" dirty="0"/>
              <a:t>Zweite Ebene</a:t>
            </a:r>
          </a:p>
        </p:txBody>
      </p:sp>
      <p:sp>
        <p:nvSpPr>
          <p:cNvPr id="8" name="Bildplatzhalter 6">
            <a:extLst>
              <a:ext uri="{FF2B5EF4-FFF2-40B4-BE49-F238E27FC236}">
                <a16:creationId xmlns:a16="http://schemas.microsoft.com/office/drawing/2014/main" id="{CFABEA7C-7103-4FAC-AAB1-B8FF06848676}"/>
              </a:ext>
            </a:extLst>
          </p:cNvPr>
          <p:cNvSpPr>
            <a:spLocks noGrp="1"/>
          </p:cNvSpPr>
          <p:nvPr>
            <p:ph type="pic" sz="quarter" idx="15"/>
          </p:nvPr>
        </p:nvSpPr>
        <p:spPr>
          <a:xfrm>
            <a:off x="4680000" y="954000"/>
            <a:ext cx="3960000" cy="2646000"/>
          </a:xfrm>
        </p:spPr>
        <p:txBody>
          <a:bodyPr anchor="ctr"/>
          <a:lstStyle>
            <a:lvl1pPr algn="ctr">
              <a:defRPr/>
            </a:lvl1pPr>
          </a:lstStyle>
          <a:p>
            <a:r>
              <a:rPr lang="en-US"/>
              <a:t>Click icon to add picture</a:t>
            </a:r>
            <a:endParaRPr lang="de-DE"/>
          </a:p>
        </p:txBody>
      </p:sp>
      <p:sp>
        <p:nvSpPr>
          <p:cNvPr id="9" name="Textplatzhalter 5">
            <a:extLst>
              <a:ext uri="{FF2B5EF4-FFF2-40B4-BE49-F238E27FC236}">
                <a16:creationId xmlns:a16="http://schemas.microsoft.com/office/drawing/2014/main" id="{9CA26BD8-E4CD-4A9F-ACC0-895F1FD2744F}"/>
              </a:ext>
            </a:extLst>
          </p:cNvPr>
          <p:cNvSpPr>
            <a:spLocks noGrp="1"/>
          </p:cNvSpPr>
          <p:nvPr>
            <p:ph type="body" sz="quarter" idx="16" hasCustomPrompt="1"/>
          </p:nvPr>
        </p:nvSpPr>
        <p:spPr>
          <a:xfrm>
            <a:off x="4680000" y="3708000"/>
            <a:ext cx="3960000" cy="576000"/>
          </a:xfrm>
        </p:spPr>
        <p:txBody>
          <a:bodyPr/>
          <a:lstStyle>
            <a:lvl1pPr>
              <a:lnSpc>
                <a:spcPts val="1200"/>
              </a:lnSpc>
              <a:spcAft>
                <a:spcPts val="0"/>
              </a:spcAft>
              <a:defRPr sz="900"/>
            </a:lvl1pPr>
            <a:lvl2pPr>
              <a:lnSpc>
                <a:spcPts val="1200"/>
              </a:lnSpc>
              <a:spcAft>
                <a:spcPts val="0"/>
              </a:spcAft>
              <a:defRPr sz="900"/>
            </a:lvl2pPr>
            <a:lvl3pPr>
              <a:lnSpc>
                <a:spcPts val="1200"/>
              </a:lnSpc>
              <a:spcAft>
                <a:spcPts val="0"/>
              </a:spcAft>
              <a:defRPr sz="900"/>
            </a:lvl3pPr>
            <a:lvl4pPr>
              <a:lnSpc>
                <a:spcPts val="1200"/>
              </a:lnSpc>
              <a:spcAft>
                <a:spcPts val="0"/>
              </a:spcAft>
              <a:defRPr sz="900"/>
            </a:lvl4pPr>
            <a:lvl5pPr>
              <a:lnSpc>
                <a:spcPts val="1200"/>
              </a:lnSpc>
              <a:spcAft>
                <a:spcPts val="0"/>
              </a:spcAft>
              <a:defRPr sz="900"/>
            </a:lvl5pPr>
            <a:lvl6pPr>
              <a:lnSpc>
                <a:spcPts val="1200"/>
              </a:lnSpc>
              <a:spcAft>
                <a:spcPts val="0"/>
              </a:spcAft>
              <a:defRPr sz="900"/>
            </a:lvl6pPr>
            <a:lvl7pPr>
              <a:lnSpc>
                <a:spcPts val="1200"/>
              </a:lnSpc>
              <a:spcAft>
                <a:spcPts val="0"/>
              </a:spcAft>
              <a:defRPr sz="900"/>
            </a:lvl7pPr>
            <a:lvl8pPr>
              <a:lnSpc>
                <a:spcPts val="1200"/>
              </a:lnSpc>
              <a:spcAft>
                <a:spcPts val="0"/>
              </a:spcAft>
              <a:defRPr sz="900"/>
            </a:lvl8pPr>
            <a:lvl9pPr>
              <a:lnSpc>
                <a:spcPts val="1200"/>
              </a:lnSpc>
              <a:spcAft>
                <a:spcPts val="0"/>
              </a:spcAft>
              <a:defRPr sz="900"/>
            </a:lvl9pPr>
          </a:lstStyle>
          <a:p>
            <a:pPr lvl="0"/>
            <a:r>
              <a:rPr lang="de-DE" dirty="0"/>
              <a:t>Bildunterzeile // für weitere Ebenen (Text)  &gt;&gt; Menü &gt; Start &gt; Absatz &gt; Listenebene erhöhen </a:t>
            </a:r>
          </a:p>
          <a:p>
            <a:pPr lvl="1"/>
            <a:r>
              <a:rPr lang="de-DE" dirty="0"/>
              <a:t>Zweite Ebene</a:t>
            </a:r>
          </a:p>
        </p:txBody>
      </p:sp>
      <p:sp>
        <p:nvSpPr>
          <p:cNvPr id="2" name="Titel 1">
            <a:extLst>
              <a:ext uri="{FF2B5EF4-FFF2-40B4-BE49-F238E27FC236}">
                <a16:creationId xmlns:a16="http://schemas.microsoft.com/office/drawing/2014/main" id="{F0B3784F-BC20-4A45-986C-728B00F5961B}"/>
              </a:ext>
            </a:extLst>
          </p:cNvPr>
          <p:cNvSpPr>
            <a:spLocks noGrp="1"/>
          </p:cNvSpPr>
          <p:nvPr>
            <p:ph type="title" hasCustomPrompt="1"/>
          </p:nvPr>
        </p:nvSpPr>
        <p:spPr/>
        <p:txBody>
          <a:bodyPr/>
          <a:lstStyle>
            <a:lvl1pPr>
              <a:defRPr/>
            </a:lvl1pPr>
          </a:lstStyle>
          <a:p>
            <a:r>
              <a:rPr lang="de-DE" dirty="0"/>
              <a:t>KAPITEL | CHART-HEADLINE</a:t>
            </a:r>
          </a:p>
        </p:txBody>
      </p:sp>
    </p:spTree>
    <p:extLst>
      <p:ext uri="{BB962C8B-B14F-4D97-AF65-F5344CB8AC3E}">
        <p14:creationId xmlns:p14="http://schemas.microsoft.com/office/powerpoint/2010/main" val="4262250718"/>
      </p:ext>
    </p:extLst>
  </p:cSld>
  <p:clrMapOvr>
    <a:masterClrMapping/>
  </p:clrMapOvr>
  <p:extLst>
    <p:ext uri="{DCECCB84-F9BA-43D5-87BE-67443E8EF086}">
      <p15:sldGuideLst xmlns:p15="http://schemas.microsoft.com/office/powerpoint/2012/main">
        <p15:guide id="1" pos="2945">
          <p15:clr>
            <a:srgbClr val="FBAE40"/>
          </p15:clr>
        </p15:guide>
        <p15:guide id="3" orient="horz" pos="596" userDrawn="1">
          <p15:clr>
            <a:srgbClr val="FBAE40"/>
          </p15:clr>
        </p15:guide>
        <p15:guide id="4" orient="horz" pos="2269" userDrawn="1">
          <p15:clr>
            <a:srgbClr val="FBAE40"/>
          </p15:clr>
        </p15:guide>
        <p15:guide id="5" pos="2790">
          <p15:clr>
            <a:srgbClr val="FBAE40"/>
          </p15:clr>
        </p15:guide>
        <p15:guide id="6" pos="5444"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3.emf"/><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elplatzhalter 1"/>
          <p:cNvSpPr>
            <a:spLocks noGrp="1"/>
          </p:cNvSpPr>
          <p:nvPr userDrawn="1">
            <p:ph type="title"/>
          </p:nvPr>
        </p:nvSpPr>
        <p:spPr>
          <a:xfrm>
            <a:off x="468000" y="396000"/>
            <a:ext cx="7560000" cy="468000"/>
          </a:xfrm>
          <a:prstGeom prst="rect">
            <a:avLst/>
          </a:prstGeom>
        </p:spPr>
        <p:txBody>
          <a:bodyPr vert="horz" lIns="0" tIns="0" rIns="0" bIns="0" rtlCol="0" anchor="t" anchorCtr="0">
            <a:noAutofit/>
          </a:bodyPr>
          <a:lstStyle/>
          <a:p>
            <a:r>
              <a:rPr lang="de-DE" dirty="0"/>
              <a:t>KAPITEL | CHART-HEADLINE</a:t>
            </a:r>
          </a:p>
        </p:txBody>
      </p:sp>
      <p:sp>
        <p:nvSpPr>
          <p:cNvPr id="3" name="Textplatzhalter 2"/>
          <p:cNvSpPr>
            <a:spLocks noGrp="1"/>
          </p:cNvSpPr>
          <p:nvPr userDrawn="1">
            <p:ph type="body" idx="1"/>
          </p:nvPr>
        </p:nvSpPr>
        <p:spPr>
          <a:xfrm>
            <a:off x="468000" y="918000"/>
            <a:ext cx="7560000" cy="3366000"/>
          </a:xfrm>
          <a:prstGeom prst="rect">
            <a:avLst/>
          </a:prstGeom>
        </p:spPr>
        <p:txBody>
          <a:bodyPr vert="horz" lIns="0" tIns="0" rIns="0" bIns="0" rtlCol="0" anchor="t" anchorCtr="0">
            <a:noAutofit/>
          </a:bodyPr>
          <a:lstStyle/>
          <a:p>
            <a:pPr lvl="0"/>
            <a:r>
              <a:rPr lang="de-DE" dirty="0" err="1"/>
              <a:t>Subline</a:t>
            </a:r>
            <a:r>
              <a:rPr lang="de-DE" dirty="0"/>
              <a:t> auf erster Ebene // für weitere Ebenen (Text und Aufzählungen &gt;&gt; Menü &gt; Start &gt; Absatz &gt; Listenebene erhöhen </a:t>
            </a:r>
          </a:p>
          <a:p>
            <a:pPr lvl="1"/>
            <a:r>
              <a:rPr lang="de-DE" dirty="0"/>
              <a:t>Zweite Ebene</a:t>
            </a:r>
          </a:p>
          <a:p>
            <a:pPr lvl="2"/>
            <a:r>
              <a:rPr lang="de-DE" dirty="0"/>
              <a:t>Dritte Ebene</a:t>
            </a:r>
          </a:p>
          <a:p>
            <a:pPr lvl="3"/>
            <a:r>
              <a:rPr lang="de-DE" dirty="0"/>
              <a:t>Vierte Ebene</a:t>
            </a:r>
          </a:p>
          <a:p>
            <a:pPr lvl="4"/>
            <a:r>
              <a:rPr lang="de-DE" dirty="0"/>
              <a:t>Fünfte Ebene</a:t>
            </a:r>
          </a:p>
          <a:p>
            <a:pPr lvl="5"/>
            <a:r>
              <a:rPr lang="de-DE" dirty="0"/>
              <a:t>Sechste Ebene</a:t>
            </a:r>
          </a:p>
          <a:p>
            <a:pPr lvl="6"/>
            <a:r>
              <a:rPr lang="de-DE" dirty="0"/>
              <a:t>Siebte Ebene</a:t>
            </a:r>
          </a:p>
          <a:p>
            <a:pPr lvl="7"/>
            <a:r>
              <a:rPr lang="de-DE" dirty="0"/>
              <a:t>Achte Ebene</a:t>
            </a:r>
          </a:p>
          <a:p>
            <a:pPr lvl="8"/>
            <a:r>
              <a:rPr lang="de-DE" dirty="0"/>
              <a:t>Neunte Ebene</a:t>
            </a:r>
          </a:p>
        </p:txBody>
      </p:sp>
      <p:sp>
        <p:nvSpPr>
          <p:cNvPr id="4" name="Datumsplatzhalter 3"/>
          <p:cNvSpPr>
            <a:spLocks noGrp="1"/>
          </p:cNvSpPr>
          <p:nvPr userDrawn="1">
            <p:ph type="dt" sz="half" idx="2"/>
          </p:nvPr>
        </p:nvSpPr>
        <p:spPr>
          <a:xfrm>
            <a:off x="360000" y="5524114"/>
            <a:ext cx="4284008" cy="179984"/>
          </a:xfrm>
          <a:prstGeom prst="rect">
            <a:avLst/>
          </a:prstGeom>
        </p:spPr>
        <p:txBody>
          <a:bodyPr vert="horz" lIns="0" tIns="0" rIns="0" bIns="0" rtlCol="0" anchor="ctr" anchorCtr="0">
            <a:noAutofit/>
          </a:bodyPr>
          <a:lstStyle>
            <a:lvl1pPr marL="0" indent="0" algn="l">
              <a:lnSpc>
                <a:spcPct val="100000"/>
              </a:lnSpc>
              <a:spcBef>
                <a:spcPts val="0"/>
              </a:spcBef>
              <a:buFont typeface="Arial" panose="020B0604020202020204" pitchFamily="34" charset="0"/>
              <a:buNone/>
              <a:defRPr sz="900" baseline="0">
                <a:solidFill>
                  <a:schemeClr val="tx2"/>
                </a:solidFill>
                <a:latin typeface="+mn-lt"/>
              </a:defRPr>
            </a:lvl1pPr>
            <a:lvl2pPr marL="0" indent="0" algn="l">
              <a:lnSpc>
                <a:spcPct val="100000"/>
              </a:lnSpc>
              <a:spcBef>
                <a:spcPts val="0"/>
              </a:spcBef>
              <a:defRPr sz="1200" baseline="0">
                <a:latin typeface="+mn-lt"/>
              </a:defRPr>
            </a:lvl2pPr>
            <a:lvl3pPr marL="0" indent="0" algn="l">
              <a:lnSpc>
                <a:spcPct val="100000"/>
              </a:lnSpc>
              <a:spcBef>
                <a:spcPts val="0"/>
              </a:spcBef>
              <a:defRPr sz="1200" baseline="0">
                <a:latin typeface="+mn-lt"/>
              </a:defRPr>
            </a:lvl3pPr>
            <a:lvl4pPr marL="0" indent="0" algn="l">
              <a:lnSpc>
                <a:spcPct val="100000"/>
              </a:lnSpc>
              <a:spcBef>
                <a:spcPts val="0"/>
              </a:spcBef>
              <a:defRPr sz="1200" baseline="0">
                <a:latin typeface="+mn-lt"/>
              </a:defRPr>
            </a:lvl4pPr>
            <a:lvl5pPr marL="0" indent="0" algn="l">
              <a:lnSpc>
                <a:spcPct val="100000"/>
              </a:lnSpc>
              <a:spcBef>
                <a:spcPts val="0"/>
              </a:spcBef>
              <a:defRPr sz="1200" baseline="0">
                <a:latin typeface="+mn-lt"/>
              </a:defRPr>
            </a:lvl5pPr>
            <a:lvl6pPr marL="0" indent="0" algn="l">
              <a:lnSpc>
                <a:spcPct val="100000"/>
              </a:lnSpc>
              <a:spcBef>
                <a:spcPts val="0"/>
              </a:spcBef>
              <a:defRPr sz="1200" baseline="0">
                <a:latin typeface="+mn-lt"/>
              </a:defRPr>
            </a:lvl6pPr>
            <a:lvl7pPr marL="0" indent="0" algn="l">
              <a:lnSpc>
                <a:spcPct val="100000"/>
              </a:lnSpc>
              <a:spcBef>
                <a:spcPts val="0"/>
              </a:spcBef>
              <a:defRPr sz="1200" baseline="0">
                <a:latin typeface="+mn-lt"/>
              </a:defRPr>
            </a:lvl7pPr>
            <a:lvl8pPr marL="0" indent="0" algn="l">
              <a:lnSpc>
                <a:spcPct val="100000"/>
              </a:lnSpc>
              <a:spcBef>
                <a:spcPts val="0"/>
              </a:spcBef>
              <a:defRPr sz="1200" baseline="0">
                <a:latin typeface="+mn-lt"/>
              </a:defRPr>
            </a:lvl8pPr>
            <a:lvl9pPr marL="0" indent="0" algn="l">
              <a:lnSpc>
                <a:spcPct val="100000"/>
              </a:lnSpc>
              <a:spcBef>
                <a:spcPts val="0"/>
              </a:spcBef>
              <a:defRPr sz="1200" baseline="0">
                <a:latin typeface="+mn-lt"/>
              </a:defRPr>
            </a:lvl9pPr>
          </a:lstStyle>
          <a:p>
            <a:endParaRPr lang="de-DE" dirty="0"/>
          </a:p>
        </p:txBody>
      </p:sp>
      <p:sp>
        <p:nvSpPr>
          <p:cNvPr id="5" name="Fußzeilenplatzhalter 4"/>
          <p:cNvSpPr>
            <a:spLocks noGrp="1"/>
          </p:cNvSpPr>
          <p:nvPr userDrawn="1">
            <p:ph type="ftr" sz="quarter" idx="3"/>
          </p:nvPr>
        </p:nvSpPr>
        <p:spPr>
          <a:xfrm>
            <a:off x="720000" y="4752000"/>
            <a:ext cx="6300000" cy="108000"/>
          </a:xfrm>
          <a:prstGeom prst="rect">
            <a:avLst/>
          </a:prstGeom>
        </p:spPr>
        <p:txBody>
          <a:bodyPr vert="horz" lIns="0" tIns="0" rIns="0" bIns="0" rtlCol="0" anchor="ctr" anchorCtr="0">
            <a:noAutofit/>
          </a:bodyPr>
          <a:lstStyle>
            <a:lvl1pPr marL="0" indent="0" algn="l">
              <a:lnSpc>
                <a:spcPct val="100000"/>
              </a:lnSpc>
              <a:spcBef>
                <a:spcPts val="0"/>
              </a:spcBef>
              <a:buFont typeface="Arial" panose="020B0604020202020204" pitchFamily="34" charset="0"/>
              <a:buNone/>
              <a:defRPr sz="900" baseline="0">
                <a:solidFill>
                  <a:schemeClr val="tx2"/>
                </a:solidFill>
                <a:latin typeface="+mn-lt"/>
              </a:defRPr>
            </a:lvl1pPr>
            <a:lvl2pPr marL="0" indent="0" algn="l">
              <a:lnSpc>
                <a:spcPct val="100000"/>
              </a:lnSpc>
              <a:spcBef>
                <a:spcPts val="0"/>
              </a:spcBef>
              <a:defRPr sz="1200" baseline="0">
                <a:latin typeface="+mn-lt"/>
              </a:defRPr>
            </a:lvl2pPr>
            <a:lvl3pPr marL="0" indent="0" algn="l">
              <a:lnSpc>
                <a:spcPct val="100000"/>
              </a:lnSpc>
              <a:spcBef>
                <a:spcPts val="0"/>
              </a:spcBef>
              <a:defRPr sz="1200" baseline="0">
                <a:latin typeface="+mn-lt"/>
              </a:defRPr>
            </a:lvl3pPr>
            <a:lvl4pPr marL="0" indent="0" algn="l">
              <a:lnSpc>
                <a:spcPct val="100000"/>
              </a:lnSpc>
              <a:spcBef>
                <a:spcPts val="0"/>
              </a:spcBef>
              <a:defRPr sz="1200" baseline="0">
                <a:latin typeface="+mn-lt"/>
              </a:defRPr>
            </a:lvl4pPr>
            <a:lvl5pPr marL="0" indent="0" algn="l">
              <a:lnSpc>
                <a:spcPct val="100000"/>
              </a:lnSpc>
              <a:spcBef>
                <a:spcPts val="0"/>
              </a:spcBef>
              <a:defRPr sz="1200" baseline="0">
                <a:latin typeface="+mn-lt"/>
              </a:defRPr>
            </a:lvl5pPr>
            <a:lvl6pPr marL="0" indent="0" algn="l">
              <a:lnSpc>
                <a:spcPct val="100000"/>
              </a:lnSpc>
              <a:spcBef>
                <a:spcPts val="0"/>
              </a:spcBef>
              <a:defRPr sz="1200" baseline="0">
                <a:latin typeface="+mn-lt"/>
              </a:defRPr>
            </a:lvl6pPr>
            <a:lvl7pPr marL="0" indent="0" algn="l">
              <a:lnSpc>
                <a:spcPct val="100000"/>
              </a:lnSpc>
              <a:spcBef>
                <a:spcPts val="0"/>
              </a:spcBef>
              <a:defRPr sz="1200" baseline="0">
                <a:latin typeface="+mn-lt"/>
              </a:defRPr>
            </a:lvl7pPr>
            <a:lvl8pPr marL="0" indent="0" algn="l">
              <a:lnSpc>
                <a:spcPct val="100000"/>
              </a:lnSpc>
              <a:spcBef>
                <a:spcPts val="0"/>
              </a:spcBef>
              <a:defRPr sz="1200" baseline="0">
                <a:latin typeface="+mn-lt"/>
              </a:defRPr>
            </a:lvl8pPr>
            <a:lvl9pPr marL="0" indent="0" algn="l">
              <a:lnSpc>
                <a:spcPct val="100000"/>
              </a:lnSpc>
              <a:spcBef>
                <a:spcPts val="0"/>
              </a:spcBef>
              <a:defRPr sz="1200" baseline="0">
                <a:latin typeface="+mn-lt"/>
              </a:defRPr>
            </a:lvl9pPr>
          </a:lstStyle>
          <a:p>
            <a:r>
              <a:rPr lang="de-DE" dirty="0"/>
              <a:t>Scheffler | Individual </a:t>
            </a:r>
            <a:r>
              <a:rPr lang="de-DE" dirty="0" err="1"/>
              <a:t>linguistic</a:t>
            </a:r>
            <a:r>
              <a:rPr lang="de-DE" dirty="0"/>
              <a:t> </a:t>
            </a:r>
            <a:r>
              <a:rPr lang="de-DE" dirty="0" err="1"/>
              <a:t>variation</a:t>
            </a:r>
            <a:r>
              <a:rPr lang="de-DE" dirty="0"/>
              <a:t> in social </a:t>
            </a:r>
            <a:r>
              <a:rPr lang="de-DE" dirty="0" err="1"/>
              <a:t>media</a:t>
            </a:r>
            <a:endParaRPr lang="de-DE" dirty="0"/>
          </a:p>
        </p:txBody>
      </p:sp>
      <p:sp>
        <p:nvSpPr>
          <p:cNvPr id="6" name="Foliennummernplatzhalter 5"/>
          <p:cNvSpPr>
            <a:spLocks noGrp="1"/>
          </p:cNvSpPr>
          <p:nvPr userDrawn="1">
            <p:ph type="sldNum" sz="quarter" idx="4"/>
          </p:nvPr>
        </p:nvSpPr>
        <p:spPr>
          <a:xfrm>
            <a:off x="324000" y="4752000"/>
            <a:ext cx="252000" cy="108000"/>
          </a:xfrm>
          <a:prstGeom prst="rect">
            <a:avLst/>
          </a:prstGeom>
        </p:spPr>
        <p:txBody>
          <a:bodyPr vert="horz" lIns="0" tIns="0" rIns="0" bIns="0" rtlCol="0" anchor="ctr" anchorCtr="0">
            <a:noAutofit/>
          </a:bodyPr>
          <a:lstStyle>
            <a:lvl1pPr marL="0" indent="0" algn="l">
              <a:lnSpc>
                <a:spcPct val="100000"/>
              </a:lnSpc>
              <a:spcBef>
                <a:spcPts val="0"/>
              </a:spcBef>
              <a:buFont typeface="Arial" panose="020B0604020202020204" pitchFamily="34" charset="0"/>
              <a:buNone/>
              <a:defRPr sz="900" baseline="0">
                <a:solidFill>
                  <a:schemeClr val="tx2"/>
                </a:solidFill>
                <a:latin typeface="+mn-lt"/>
              </a:defRPr>
            </a:lvl1pPr>
            <a:lvl2pPr marL="0" indent="0" algn="l">
              <a:lnSpc>
                <a:spcPct val="100000"/>
              </a:lnSpc>
              <a:spcBef>
                <a:spcPts val="0"/>
              </a:spcBef>
              <a:defRPr sz="1200" baseline="0">
                <a:latin typeface="+mn-lt"/>
              </a:defRPr>
            </a:lvl2pPr>
            <a:lvl3pPr marL="0" indent="0" algn="l">
              <a:lnSpc>
                <a:spcPct val="100000"/>
              </a:lnSpc>
              <a:spcBef>
                <a:spcPts val="0"/>
              </a:spcBef>
              <a:defRPr sz="1200" baseline="0">
                <a:latin typeface="+mn-lt"/>
              </a:defRPr>
            </a:lvl3pPr>
            <a:lvl4pPr marL="0" indent="0" algn="l">
              <a:lnSpc>
                <a:spcPct val="100000"/>
              </a:lnSpc>
              <a:spcBef>
                <a:spcPts val="0"/>
              </a:spcBef>
              <a:defRPr sz="1200" baseline="0">
                <a:latin typeface="+mn-lt"/>
              </a:defRPr>
            </a:lvl4pPr>
            <a:lvl5pPr marL="0" indent="0" algn="l">
              <a:lnSpc>
                <a:spcPct val="100000"/>
              </a:lnSpc>
              <a:spcBef>
                <a:spcPts val="0"/>
              </a:spcBef>
              <a:defRPr sz="1200" baseline="0">
                <a:latin typeface="+mn-lt"/>
              </a:defRPr>
            </a:lvl5pPr>
            <a:lvl6pPr marL="0" indent="0" algn="l">
              <a:lnSpc>
                <a:spcPct val="100000"/>
              </a:lnSpc>
              <a:spcBef>
                <a:spcPts val="0"/>
              </a:spcBef>
              <a:defRPr sz="1200" baseline="0">
                <a:latin typeface="+mn-lt"/>
              </a:defRPr>
            </a:lvl6pPr>
            <a:lvl7pPr marL="0" indent="0" algn="l">
              <a:lnSpc>
                <a:spcPct val="100000"/>
              </a:lnSpc>
              <a:spcBef>
                <a:spcPts val="0"/>
              </a:spcBef>
              <a:defRPr sz="1200" baseline="0">
                <a:latin typeface="+mn-lt"/>
              </a:defRPr>
            </a:lvl7pPr>
            <a:lvl8pPr marL="0" indent="0" algn="l">
              <a:lnSpc>
                <a:spcPct val="100000"/>
              </a:lnSpc>
              <a:spcBef>
                <a:spcPts val="0"/>
              </a:spcBef>
              <a:defRPr sz="1200" baseline="0">
                <a:latin typeface="+mn-lt"/>
              </a:defRPr>
            </a:lvl8pPr>
            <a:lvl9pPr marL="0" indent="0" algn="l">
              <a:lnSpc>
                <a:spcPct val="100000"/>
              </a:lnSpc>
              <a:spcBef>
                <a:spcPts val="0"/>
              </a:spcBef>
              <a:defRPr sz="1200" baseline="0">
                <a:latin typeface="+mn-lt"/>
              </a:defRPr>
            </a:lvl9pPr>
          </a:lstStyle>
          <a:p>
            <a:fld id="{6C8FC03C-C266-4645-ABC5-645062898383}" type="slidenum">
              <a:rPr lang="de-DE" smtClean="0"/>
              <a:pPr/>
              <a:t>‹#›</a:t>
            </a:fld>
            <a:r>
              <a:rPr lang="de-DE"/>
              <a:t> </a:t>
            </a:r>
            <a:endParaRPr lang="de-DE" dirty="0"/>
          </a:p>
        </p:txBody>
      </p:sp>
      <p:grpSp>
        <p:nvGrpSpPr>
          <p:cNvPr id="31" name="Regieanweisungen"/>
          <p:cNvGrpSpPr/>
          <p:nvPr userDrawn="1"/>
        </p:nvGrpSpPr>
        <p:grpSpPr>
          <a:xfrm>
            <a:off x="-2088000" y="-468000"/>
            <a:ext cx="13284000" cy="6083999"/>
            <a:chOff x="-2088000" y="-468000"/>
            <a:chExt cx="13284000" cy="6083999"/>
          </a:xfrm>
        </p:grpSpPr>
        <p:grpSp>
          <p:nvGrpSpPr>
            <p:cNvPr id="29" name="Listenebenen"/>
            <p:cNvGrpSpPr/>
            <p:nvPr userDrawn="1"/>
          </p:nvGrpSpPr>
          <p:grpSpPr>
            <a:xfrm>
              <a:off x="-2088000" y="1368000"/>
              <a:ext cx="1980000" cy="2319874"/>
              <a:chOff x="-2088000" y="1368000"/>
              <a:chExt cx="1980000" cy="2319874"/>
            </a:xfrm>
          </p:grpSpPr>
          <p:sp>
            <p:nvSpPr>
              <p:cNvPr id="12" name="Text // Listenebene erhöhen"/>
              <p:cNvSpPr txBox="1"/>
              <p:nvPr userDrawn="1"/>
            </p:nvSpPr>
            <p:spPr>
              <a:xfrm>
                <a:off x="-2016000" y="2787874"/>
                <a:ext cx="936000" cy="396000"/>
              </a:xfrm>
              <a:prstGeom prst="rect">
                <a:avLst/>
              </a:prstGeom>
              <a:noFill/>
            </p:spPr>
            <p:txBody>
              <a:bodyPr wrap="square" lIns="0" tIns="0" rIns="0" bIns="0" rtlCol="0" anchor="ctr" anchorCtr="0">
                <a:noAutofit/>
              </a:bodyPr>
              <a:lstStyle/>
              <a:p>
                <a:pPr marL="0" marR="0" lvl="0" indent="0" algn="r" defTabSz="905951" rtl="0" eaLnBrk="1" fontAlgn="auto" latinLnBrk="0" hangingPunct="1">
                  <a:lnSpc>
                    <a:spcPct val="100000"/>
                  </a:lnSpc>
                  <a:spcBef>
                    <a:spcPts val="0"/>
                  </a:spcBef>
                  <a:spcAft>
                    <a:spcPts val="0"/>
                  </a:spcAft>
                  <a:buClrTx/>
                  <a:buSzTx/>
                  <a:buFontTx/>
                  <a:buNone/>
                  <a:tabLst/>
                  <a:defRPr/>
                </a:pPr>
                <a:r>
                  <a:rPr lang="de-DE" sz="1200" b="1" baseline="0" dirty="0">
                    <a:solidFill>
                      <a:schemeClr val="tx1"/>
                    </a:solidFill>
                    <a:latin typeface="+mn-lt"/>
                  </a:rPr>
                  <a:t>Listenebene</a:t>
                </a:r>
              </a:p>
              <a:p>
                <a:pPr marL="0" marR="0" lvl="0" indent="0" algn="r" defTabSz="905951" rtl="0" eaLnBrk="1" fontAlgn="auto" latinLnBrk="0" hangingPunct="1">
                  <a:lnSpc>
                    <a:spcPct val="100000"/>
                  </a:lnSpc>
                  <a:spcBef>
                    <a:spcPts val="0"/>
                  </a:spcBef>
                  <a:spcAft>
                    <a:spcPts val="0"/>
                  </a:spcAft>
                  <a:buClrTx/>
                  <a:buSzTx/>
                  <a:buFontTx/>
                  <a:buNone/>
                  <a:tabLst/>
                  <a:defRPr/>
                </a:pPr>
                <a:r>
                  <a:rPr lang="de-DE" sz="1200" b="1" baseline="0" dirty="0">
                    <a:solidFill>
                      <a:schemeClr val="tx1"/>
                    </a:solidFill>
                    <a:latin typeface="+mn-lt"/>
                  </a:rPr>
                  <a:t>erhöhen</a:t>
                </a:r>
              </a:p>
            </p:txBody>
          </p:sp>
          <p:sp>
            <p:nvSpPr>
              <p:cNvPr id="13" name="Text // Listenebene verringern"/>
              <p:cNvSpPr txBox="1"/>
              <p:nvPr userDrawn="1"/>
            </p:nvSpPr>
            <p:spPr>
              <a:xfrm>
                <a:off x="-2016000" y="3291874"/>
                <a:ext cx="936000" cy="396000"/>
              </a:xfrm>
              <a:prstGeom prst="rect">
                <a:avLst/>
              </a:prstGeom>
              <a:noFill/>
            </p:spPr>
            <p:txBody>
              <a:bodyPr wrap="square" lIns="0" tIns="0" rIns="0" bIns="0" rtlCol="0" anchor="ctr" anchorCtr="0">
                <a:noAutofit/>
              </a:bodyPr>
              <a:lstStyle/>
              <a:p>
                <a:pPr marL="0" marR="0" lvl="0" indent="0" algn="r" defTabSz="905951" rtl="0" eaLnBrk="1" fontAlgn="auto" latinLnBrk="0" hangingPunct="1">
                  <a:lnSpc>
                    <a:spcPct val="100000"/>
                  </a:lnSpc>
                  <a:spcBef>
                    <a:spcPts val="0"/>
                  </a:spcBef>
                  <a:spcAft>
                    <a:spcPts val="0"/>
                  </a:spcAft>
                  <a:buClrTx/>
                  <a:buSzTx/>
                  <a:buFontTx/>
                  <a:buNone/>
                  <a:tabLst/>
                  <a:defRPr/>
                </a:pPr>
                <a:r>
                  <a:rPr lang="de-DE" sz="1200" b="1" baseline="0" dirty="0">
                    <a:solidFill>
                      <a:schemeClr val="tx1"/>
                    </a:solidFill>
                    <a:latin typeface="+mn-lt"/>
                  </a:rPr>
                  <a:t>Listenebene</a:t>
                </a:r>
              </a:p>
              <a:p>
                <a:pPr marL="0" marR="0" lvl="0" indent="0" algn="r" defTabSz="905951" rtl="0" eaLnBrk="1" fontAlgn="auto" latinLnBrk="0" hangingPunct="1">
                  <a:lnSpc>
                    <a:spcPct val="100000"/>
                  </a:lnSpc>
                  <a:spcBef>
                    <a:spcPts val="0"/>
                  </a:spcBef>
                  <a:spcAft>
                    <a:spcPts val="0"/>
                  </a:spcAft>
                  <a:buClrTx/>
                  <a:buSzTx/>
                  <a:buFontTx/>
                  <a:buNone/>
                  <a:tabLst/>
                  <a:defRPr/>
                </a:pPr>
                <a:r>
                  <a:rPr lang="de-DE" sz="1200" b="1" baseline="0" dirty="0">
                    <a:solidFill>
                      <a:schemeClr val="tx1"/>
                    </a:solidFill>
                    <a:latin typeface="+mn-lt"/>
                  </a:rPr>
                  <a:t>verringern</a:t>
                </a:r>
              </a:p>
            </p:txBody>
          </p:sp>
          <p:sp>
            <p:nvSpPr>
              <p:cNvPr id="25" name="Listenebenen"/>
              <p:cNvSpPr txBox="1"/>
              <p:nvPr userDrawn="1"/>
            </p:nvSpPr>
            <p:spPr>
              <a:xfrm rot="10800000" flipH="1" flipV="1">
                <a:off x="-2088000" y="1368000"/>
                <a:ext cx="1980000" cy="828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r" defTabSz="905951" rtl="0" eaLnBrk="1" fontAlgn="auto" latinLnBrk="0" hangingPunct="1">
                  <a:lnSpc>
                    <a:spcPct val="100000"/>
                  </a:lnSpc>
                  <a:spcBef>
                    <a:spcPts val="0"/>
                  </a:spcBef>
                  <a:spcAft>
                    <a:spcPts val="0"/>
                  </a:spcAft>
                  <a:buClrTx/>
                  <a:buSzTx/>
                  <a:buFontTx/>
                  <a:buNone/>
                  <a:tabLst/>
                  <a:defRPr/>
                </a:pPr>
                <a:r>
                  <a:rPr lang="de-DE" sz="1200" b="0" baseline="0" dirty="0">
                    <a:solidFill>
                      <a:schemeClr val="tx1"/>
                    </a:solidFill>
                    <a:latin typeface="+mn-lt"/>
                  </a:rPr>
                  <a:t>Listen erstellen</a:t>
                </a:r>
              </a:p>
              <a:p>
                <a:pPr marL="0" marR="0" lvl="0" indent="0" algn="r" defTabSz="905951" rtl="0" eaLnBrk="1" fontAlgn="auto" latinLnBrk="0" hangingPunct="1">
                  <a:lnSpc>
                    <a:spcPct val="100000"/>
                  </a:lnSpc>
                  <a:spcBef>
                    <a:spcPts val="0"/>
                  </a:spcBef>
                  <a:spcAft>
                    <a:spcPts val="0"/>
                  </a:spcAft>
                  <a:buClrTx/>
                  <a:buSzTx/>
                  <a:buFontTx/>
                  <a:buNone/>
                  <a:tabLst/>
                  <a:defRPr/>
                </a:pPr>
                <a:r>
                  <a:rPr lang="de-DE" sz="1200" b="0" baseline="0" dirty="0">
                    <a:solidFill>
                      <a:schemeClr val="tx1"/>
                    </a:solidFill>
                    <a:latin typeface="+mn-lt"/>
                  </a:rPr>
                  <a:t>Wechseln Sie die Textebene</a:t>
                </a:r>
              </a:p>
              <a:p>
                <a:pPr marL="0" marR="0" lvl="0" indent="0" algn="r" defTabSz="905951" rtl="0" eaLnBrk="1" fontAlgn="auto" latinLnBrk="0" hangingPunct="1">
                  <a:lnSpc>
                    <a:spcPct val="100000"/>
                  </a:lnSpc>
                  <a:spcBef>
                    <a:spcPts val="0"/>
                  </a:spcBef>
                  <a:spcAft>
                    <a:spcPts val="0"/>
                  </a:spcAft>
                  <a:buClrTx/>
                  <a:buSzTx/>
                  <a:buFontTx/>
                  <a:buNone/>
                  <a:tabLst/>
                  <a:defRPr/>
                </a:pPr>
                <a:r>
                  <a:rPr lang="de-DE" sz="1200" b="0" baseline="0" dirty="0">
                    <a:solidFill>
                      <a:schemeClr val="tx1"/>
                    </a:solidFill>
                    <a:latin typeface="+mn-lt"/>
                  </a:rPr>
                  <a:t>im Menü über: </a:t>
                </a:r>
                <a:br>
                  <a:rPr lang="de-DE" sz="1200" b="0" baseline="0" dirty="0">
                    <a:solidFill>
                      <a:schemeClr val="tx1"/>
                    </a:solidFill>
                    <a:latin typeface="+mn-lt"/>
                  </a:rPr>
                </a:br>
                <a:r>
                  <a:rPr lang="de-DE" sz="1200" b="1" baseline="0" dirty="0">
                    <a:solidFill>
                      <a:schemeClr val="tx1"/>
                    </a:solidFill>
                    <a:latin typeface="+mn-lt"/>
                  </a:rPr>
                  <a:t>Start &gt; Absatz &gt; Listenebene erhöhen/verringern</a:t>
                </a:r>
              </a:p>
            </p:txBody>
          </p:sp>
          <p:pic>
            <p:nvPicPr>
              <p:cNvPr id="27" name="Bild // Listenebene verringern"/>
              <p:cNvPicPr>
                <a:picLocks noChangeAspect="1"/>
              </p:cNvPicPr>
              <p:nvPr userDrawn="1"/>
            </p:nvPicPr>
            <p:blipFill>
              <a:blip r:embed="rId19"/>
              <a:stretch>
                <a:fillRect/>
              </a:stretch>
            </p:blipFill>
            <p:spPr>
              <a:xfrm>
                <a:off x="-963360" y="3291874"/>
                <a:ext cx="855360" cy="396000"/>
              </a:xfrm>
              <a:prstGeom prst="rect">
                <a:avLst/>
              </a:prstGeom>
            </p:spPr>
          </p:pic>
          <p:pic>
            <p:nvPicPr>
              <p:cNvPr id="28" name="Bild // Listenebene erhöhen"/>
              <p:cNvPicPr>
                <a:picLocks noChangeAspect="1"/>
              </p:cNvPicPr>
              <p:nvPr userDrawn="1"/>
            </p:nvPicPr>
            <p:blipFill>
              <a:blip r:embed="rId20"/>
              <a:stretch>
                <a:fillRect/>
              </a:stretch>
            </p:blipFill>
            <p:spPr>
              <a:xfrm>
                <a:off x="-963360" y="2787874"/>
                <a:ext cx="855360" cy="396000"/>
              </a:xfrm>
              <a:prstGeom prst="rect">
                <a:avLst/>
              </a:prstGeom>
            </p:spPr>
          </p:pic>
        </p:grpSp>
        <p:sp>
          <p:nvSpPr>
            <p:cNvPr id="14" name="Zurücksetzen"/>
            <p:cNvSpPr txBox="1"/>
            <p:nvPr userDrawn="1"/>
          </p:nvSpPr>
          <p:spPr>
            <a:xfrm rot="10800000" flipH="1" flipV="1">
              <a:off x="9252000" y="648000"/>
              <a:ext cx="1944000" cy="612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indent="0" algn="l">
                <a:lnSpc>
                  <a:spcPct val="100000"/>
                </a:lnSpc>
                <a:spcBef>
                  <a:spcPts val="0"/>
                </a:spcBef>
                <a:spcAft>
                  <a:spcPts val="0"/>
                </a:spcAft>
              </a:pPr>
              <a:r>
                <a:rPr lang="de-DE" sz="1200" b="0" baseline="0" dirty="0">
                  <a:solidFill>
                    <a:schemeClr val="tx1"/>
                  </a:solidFill>
                  <a:latin typeface="+mn-lt"/>
                </a:rPr>
                <a:t>Folie in Ursprungsform </a:t>
              </a:r>
            </a:p>
            <a:p>
              <a:pPr indent="0" algn="l">
                <a:lnSpc>
                  <a:spcPct val="100000"/>
                </a:lnSpc>
                <a:spcBef>
                  <a:spcPts val="0"/>
                </a:spcBef>
                <a:spcAft>
                  <a:spcPts val="0"/>
                </a:spcAft>
              </a:pPr>
              <a:r>
                <a:rPr lang="de-DE" sz="1200" b="0" baseline="0" dirty="0">
                  <a:solidFill>
                    <a:schemeClr val="tx1"/>
                  </a:solidFill>
                  <a:latin typeface="+mn-lt"/>
                </a:rPr>
                <a:t>bringen über Menü:</a:t>
              </a:r>
            </a:p>
            <a:p>
              <a:pPr indent="0" algn="l">
                <a:lnSpc>
                  <a:spcPct val="100000"/>
                </a:lnSpc>
                <a:spcBef>
                  <a:spcPts val="0"/>
                </a:spcBef>
                <a:spcAft>
                  <a:spcPts val="0"/>
                </a:spcAft>
              </a:pPr>
              <a:r>
                <a:rPr lang="de-DE" sz="1200" b="1" baseline="0" dirty="0">
                  <a:solidFill>
                    <a:schemeClr val="tx1"/>
                  </a:solidFill>
                  <a:latin typeface="+mn-lt"/>
                </a:rPr>
                <a:t>Start &gt; Folien &gt; Zurücksetzen</a:t>
              </a:r>
            </a:p>
          </p:txBody>
        </p:sp>
        <p:sp>
          <p:nvSpPr>
            <p:cNvPr id="15" name="Hilfslinien"/>
            <p:cNvSpPr txBox="1"/>
            <p:nvPr userDrawn="1"/>
          </p:nvSpPr>
          <p:spPr>
            <a:xfrm rot="10800000" flipH="1" flipV="1">
              <a:off x="431801" y="-468000"/>
              <a:ext cx="8280400" cy="360000"/>
            </a:xfrm>
            <a:prstGeom prst="rect">
              <a:avLst/>
            </a:prstGeom>
            <a:noFill/>
            <a:ln w="12700">
              <a:noFill/>
            </a:ln>
          </p:spPr>
          <p:txBody>
            <a:bodyPr vert="horz" wrap="square" lIns="0" tIns="0" rIns="0" bIns="0" rtlCol="0" anchor="b"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ctr" defTabSz="1033419"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dirty="0">
                  <a:ln>
                    <a:noFill/>
                  </a:ln>
                  <a:solidFill>
                    <a:schemeClr val="tx1"/>
                  </a:solidFill>
                  <a:effectLst/>
                  <a:uLnTx/>
                  <a:uFillTx/>
                  <a:latin typeface="+mn-lt"/>
                  <a:ea typeface="+mn-ea"/>
                  <a:cs typeface="+mn-cs"/>
                </a:rPr>
                <a:t>Hilfslinien anzeigen über Menü: </a:t>
              </a:r>
              <a:r>
                <a:rPr kumimoji="0" lang="de-DE" sz="1200" b="1" i="0" u="none" strike="noStrike" kern="1200" cap="none" spc="0" normalizeH="0" baseline="0" noProof="0" dirty="0">
                  <a:ln>
                    <a:noFill/>
                  </a:ln>
                  <a:solidFill>
                    <a:schemeClr val="tx1"/>
                  </a:solidFill>
                  <a:effectLst/>
                  <a:uLnTx/>
                  <a:uFillTx/>
                  <a:latin typeface="+mn-lt"/>
                  <a:ea typeface="+mn-ea"/>
                  <a:cs typeface="+mn-cs"/>
                </a:rPr>
                <a:t>Ansicht &gt; Anzeigen &gt; Haken bei Führungslinien setzen</a:t>
              </a:r>
            </a:p>
          </p:txBody>
        </p:sp>
        <p:sp>
          <p:nvSpPr>
            <p:cNvPr id="16" name="Fußzeile"/>
            <p:cNvSpPr txBox="1"/>
            <p:nvPr userDrawn="1"/>
          </p:nvSpPr>
          <p:spPr>
            <a:xfrm rot="10800000" flipH="1" flipV="1">
              <a:off x="431800" y="5255998"/>
              <a:ext cx="8280400" cy="360001"/>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ctr" defTabSz="1033419" rtl="0" eaLnBrk="1" fontAlgn="auto" latinLnBrk="0" hangingPunct="1">
                <a:lnSpc>
                  <a:spcPct val="100000"/>
                </a:lnSpc>
                <a:spcBef>
                  <a:spcPts val="0"/>
                </a:spcBef>
                <a:spcAft>
                  <a:spcPts val="0"/>
                </a:spcAft>
                <a:buClrTx/>
                <a:buSzTx/>
                <a:buFontTx/>
                <a:buNone/>
                <a:tabLst/>
                <a:defRPr/>
              </a:pPr>
              <a:r>
                <a:rPr lang="de-DE" sz="1200" b="0" baseline="0" dirty="0">
                  <a:solidFill>
                    <a:schemeClr val="tx1"/>
                  </a:solidFill>
                  <a:latin typeface="+mn-lt"/>
                </a:rPr>
                <a:t>Fußzeile anpassen: </a:t>
              </a:r>
              <a:r>
                <a:rPr lang="de-DE" sz="1200" b="1" baseline="0" dirty="0">
                  <a:solidFill>
                    <a:schemeClr val="tx1"/>
                  </a:solidFill>
                  <a:latin typeface="+mn-lt"/>
                </a:rPr>
                <a:t>Einfügen &gt; Text &gt; Kopf- und Fußzeile</a:t>
              </a:r>
            </a:p>
          </p:txBody>
        </p:sp>
        <p:sp>
          <p:nvSpPr>
            <p:cNvPr id="30" name="Layoutwechsel"/>
            <p:cNvSpPr txBox="1"/>
            <p:nvPr userDrawn="1"/>
          </p:nvSpPr>
          <p:spPr>
            <a:xfrm rot="10800000" flipH="1" flipV="1">
              <a:off x="9252000" y="2283786"/>
              <a:ext cx="1944000" cy="612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indent="0" algn="l">
                <a:lnSpc>
                  <a:spcPct val="100000"/>
                </a:lnSpc>
                <a:spcBef>
                  <a:spcPts val="0"/>
                </a:spcBef>
                <a:spcAft>
                  <a:spcPts val="0"/>
                </a:spcAft>
              </a:pPr>
              <a:r>
                <a:rPr lang="de-DE" sz="1200" b="0" baseline="0" dirty="0">
                  <a:solidFill>
                    <a:schemeClr val="tx1"/>
                  </a:solidFill>
                  <a:latin typeface="+mn-lt"/>
                </a:rPr>
                <a:t>Wechsel des Folienlayouts </a:t>
              </a:r>
              <a:br>
                <a:rPr lang="de-DE" sz="1200" b="0" baseline="0" dirty="0">
                  <a:solidFill>
                    <a:schemeClr val="tx1"/>
                  </a:solidFill>
                  <a:latin typeface="+mn-lt"/>
                </a:rPr>
              </a:br>
              <a:r>
                <a:rPr lang="de-DE" sz="1200" b="0" baseline="0" dirty="0">
                  <a:solidFill>
                    <a:schemeClr val="tx1"/>
                  </a:solidFill>
                  <a:latin typeface="+mn-lt"/>
                </a:rPr>
                <a:t>im Menü über:</a:t>
              </a:r>
            </a:p>
            <a:p>
              <a:pPr marL="0" marR="0" lvl="0" indent="0" algn="l" defTabSz="905951" rtl="0" eaLnBrk="1" fontAlgn="auto" latinLnBrk="0" hangingPunct="1">
                <a:lnSpc>
                  <a:spcPct val="100000"/>
                </a:lnSpc>
                <a:spcBef>
                  <a:spcPts val="0"/>
                </a:spcBef>
                <a:spcAft>
                  <a:spcPts val="0"/>
                </a:spcAft>
                <a:buClrTx/>
                <a:buSzTx/>
                <a:buFontTx/>
                <a:buNone/>
                <a:tabLst/>
                <a:defRPr/>
              </a:pPr>
              <a:r>
                <a:rPr lang="de-DE" sz="1200" b="1" baseline="0" dirty="0">
                  <a:solidFill>
                    <a:schemeClr val="tx1"/>
                  </a:solidFill>
                  <a:latin typeface="+mn-lt"/>
                </a:rPr>
                <a:t>Start &gt; Folien &gt; Layout</a:t>
              </a:r>
            </a:p>
          </p:txBody>
        </p:sp>
      </p:grpSp>
      <p:cxnSp>
        <p:nvCxnSpPr>
          <p:cNvPr id="17" name="Gerader Verbinder 16">
            <a:extLst>
              <a:ext uri="{FF2B5EF4-FFF2-40B4-BE49-F238E27FC236}">
                <a16:creationId xmlns:a16="http://schemas.microsoft.com/office/drawing/2014/main" id="{F61B1FA0-8233-4248-B899-BF9702E3E986}"/>
              </a:ext>
            </a:extLst>
          </p:cNvPr>
          <p:cNvCxnSpPr/>
          <p:nvPr userDrawn="1"/>
        </p:nvCxnSpPr>
        <p:spPr>
          <a:xfrm>
            <a:off x="0" y="4485600"/>
            <a:ext cx="9144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pic>
        <p:nvPicPr>
          <p:cNvPr id="8" name="Grafik 7">
            <a:extLst>
              <a:ext uri="{FF2B5EF4-FFF2-40B4-BE49-F238E27FC236}">
                <a16:creationId xmlns:a16="http://schemas.microsoft.com/office/drawing/2014/main" id="{289C4D98-9606-4382-895C-2F9999CA3289}"/>
              </a:ext>
            </a:extLst>
          </p:cNvPr>
          <p:cNvPicPr>
            <a:picLocks noChangeAspect="1"/>
          </p:cNvPicPr>
          <p:nvPr userDrawn="1"/>
        </p:nvPicPr>
        <p:blipFill>
          <a:blip r:embed="rId21"/>
          <a:stretch>
            <a:fillRect/>
          </a:stretch>
        </p:blipFill>
        <p:spPr>
          <a:xfrm>
            <a:off x="7308000" y="4679640"/>
            <a:ext cx="1512000" cy="288720"/>
          </a:xfrm>
          <a:prstGeom prst="rect">
            <a:avLst/>
          </a:prstGeom>
        </p:spPr>
      </p:pic>
    </p:spTree>
    <p:extLst>
      <p:ext uri="{BB962C8B-B14F-4D97-AF65-F5344CB8AC3E}">
        <p14:creationId xmlns:p14="http://schemas.microsoft.com/office/powerpoint/2010/main" val="750419210"/>
      </p:ext>
    </p:extLst>
  </p:cSld>
  <p:clrMap bg1="lt1" tx1="dk1" bg2="lt2" tx2="dk2" accent1="accent1" accent2="accent2" accent3="accent3" accent4="accent4" accent5="accent5" accent6="accent6" hlink="hlink" folHlink="folHlink"/>
  <p:sldLayoutIdLst>
    <p:sldLayoutId id="2147483649" r:id="rId1"/>
    <p:sldLayoutId id="2147483656" r:id="rId2"/>
    <p:sldLayoutId id="2147483657" r:id="rId3"/>
    <p:sldLayoutId id="2147483650" r:id="rId4"/>
    <p:sldLayoutId id="2147483667" r:id="rId5"/>
    <p:sldLayoutId id="2147483658" r:id="rId6"/>
    <p:sldLayoutId id="2147483659" r:id="rId7"/>
    <p:sldLayoutId id="2147483660" r:id="rId8"/>
    <p:sldLayoutId id="2147483661" r:id="rId9"/>
    <p:sldLayoutId id="2147483663" r:id="rId10"/>
    <p:sldLayoutId id="2147483662" r:id="rId11"/>
    <p:sldLayoutId id="2147483664" r:id="rId12"/>
    <p:sldLayoutId id="2147483665" r:id="rId13"/>
    <p:sldLayoutId id="2147483666" r:id="rId14"/>
    <p:sldLayoutId id="2147483654" r:id="rId15"/>
    <p:sldLayoutId id="2147483655" r:id="rId16"/>
    <p:sldLayoutId id="2147483668" r:id="rId17"/>
  </p:sldLayoutIdLst>
  <p:hf hdr="0" dt="0"/>
  <p:txStyles>
    <p:titleStyle>
      <a:lvl1pPr marL="0" indent="0" algn="l" defTabSz="685800" rtl="0" eaLnBrk="1" latinLnBrk="0" hangingPunct="1">
        <a:lnSpc>
          <a:spcPct val="100000"/>
        </a:lnSpc>
        <a:spcBef>
          <a:spcPts val="0"/>
        </a:spcBef>
        <a:buFont typeface="Arial" panose="020B0604020202020204" pitchFamily="34" charset="0"/>
        <a:buNone/>
        <a:defRPr sz="2700" b="0" kern="1200" baseline="0">
          <a:solidFill>
            <a:schemeClr val="tx2"/>
          </a:solidFill>
          <a:latin typeface="+mn-lt"/>
          <a:ea typeface="+mj-ea"/>
          <a:cs typeface="+mj-cs"/>
        </a:defRPr>
      </a:lvl1pPr>
    </p:titleStyle>
    <p:bodyStyle>
      <a:lvl1pPr marL="0" indent="0" algn="l" defTabSz="685800" rtl="0" eaLnBrk="1" latinLnBrk="0" hangingPunct="1">
        <a:lnSpc>
          <a:spcPts val="1800"/>
        </a:lnSpc>
        <a:spcBef>
          <a:spcPts val="0"/>
        </a:spcBef>
        <a:spcAft>
          <a:spcPts val="1200"/>
        </a:spcAft>
        <a:buSzPct val="75000"/>
        <a:buFont typeface="Arial" panose="020B0604020202020204" pitchFamily="34" charset="0"/>
        <a:buNone/>
        <a:defRPr sz="1500" b="1" kern="1200" baseline="0">
          <a:solidFill>
            <a:schemeClr val="tx2"/>
          </a:solidFill>
          <a:latin typeface="+mn-lt"/>
          <a:ea typeface="+mn-ea"/>
          <a:cs typeface="+mn-cs"/>
        </a:defRPr>
      </a:lvl1pPr>
      <a:lvl2pPr marL="0" indent="0" algn="l" defTabSz="685800" rtl="0" eaLnBrk="1" latinLnBrk="0" hangingPunct="1">
        <a:lnSpc>
          <a:spcPts val="1800"/>
        </a:lnSpc>
        <a:spcBef>
          <a:spcPts val="0"/>
        </a:spcBef>
        <a:spcAft>
          <a:spcPts val="600"/>
        </a:spcAft>
        <a:buSzPct val="75000"/>
        <a:buFont typeface="Arial" panose="020B0604020202020204" pitchFamily="34" charset="0"/>
        <a:buNone/>
        <a:defRPr sz="1500" kern="1200" baseline="0">
          <a:solidFill>
            <a:schemeClr val="tx2"/>
          </a:solidFill>
          <a:latin typeface="+mn-lt"/>
          <a:ea typeface="+mn-ea"/>
          <a:cs typeface="+mn-cs"/>
        </a:defRPr>
      </a:lvl2pPr>
      <a:lvl3pPr marL="234000" indent="-234000" algn="l" defTabSz="685800" rtl="0" eaLnBrk="1" latinLnBrk="0" hangingPunct="1">
        <a:lnSpc>
          <a:spcPts val="1800"/>
        </a:lnSpc>
        <a:spcBef>
          <a:spcPts val="0"/>
        </a:spcBef>
        <a:spcAft>
          <a:spcPts val="600"/>
        </a:spcAft>
        <a:buClr>
          <a:schemeClr val="bg2"/>
        </a:buClr>
        <a:buSzPct val="100000"/>
        <a:buFont typeface="Wingdings" panose="05000000000000000000" pitchFamily="2" charset="2"/>
        <a:buChar char="§"/>
        <a:defRPr sz="1500" kern="1200" baseline="0">
          <a:solidFill>
            <a:schemeClr val="tx2"/>
          </a:solidFill>
          <a:latin typeface="+mn-lt"/>
          <a:ea typeface="+mn-ea"/>
          <a:cs typeface="+mn-cs"/>
        </a:defRPr>
      </a:lvl3pPr>
      <a:lvl4pPr marL="468000" indent="-234000" algn="l" defTabSz="685800" rtl="0" eaLnBrk="1" latinLnBrk="0" hangingPunct="1">
        <a:lnSpc>
          <a:spcPts val="1800"/>
        </a:lnSpc>
        <a:spcBef>
          <a:spcPts val="0"/>
        </a:spcBef>
        <a:spcAft>
          <a:spcPts val="600"/>
        </a:spcAft>
        <a:buClr>
          <a:schemeClr val="tx2"/>
        </a:buClr>
        <a:buSzPct val="100000"/>
        <a:buFont typeface="Wingdings" panose="05000000000000000000" pitchFamily="2" charset="2"/>
        <a:buChar char="§"/>
        <a:defRPr sz="1500" kern="1200" baseline="0">
          <a:solidFill>
            <a:schemeClr val="tx2"/>
          </a:solidFill>
          <a:latin typeface="+mn-lt"/>
          <a:ea typeface="+mn-ea"/>
          <a:cs typeface="+mn-cs"/>
        </a:defRPr>
      </a:lvl4pPr>
      <a:lvl5pPr marL="702000" indent="-234000" algn="l" defTabSz="685800" rtl="0" eaLnBrk="1" latinLnBrk="0" hangingPunct="1">
        <a:lnSpc>
          <a:spcPts val="1800"/>
        </a:lnSpc>
        <a:spcBef>
          <a:spcPts val="0"/>
        </a:spcBef>
        <a:spcAft>
          <a:spcPts val="600"/>
        </a:spcAft>
        <a:buClr>
          <a:schemeClr val="tx2"/>
        </a:buClr>
        <a:buSzPct val="100000"/>
        <a:buFont typeface="Wingdings" panose="05000000000000000000" pitchFamily="2" charset="2"/>
        <a:buChar char="§"/>
        <a:defRPr sz="1500" kern="1200" baseline="0">
          <a:solidFill>
            <a:schemeClr val="tx2"/>
          </a:solidFill>
          <a:latin typeface="+mn-lt"/>
          <a:ea typeface="+mn-ea"/>
          <a:cs typeface="+mn-cs"/>
        </a:defRPr>
      </a:lvl5pPr>
      <a:lvl6pPr marL="0" indent="0" algn="l" defTabSz="685800" rtl="0" eaLnBrk="1" latinLnBrk="0" hangingPunct="1">
        <a:lnSpc>
          <a:spcPts val="1800"/>
        </a:lnSpc>
        <a:spcBef>
          <a:spcPts val="0"/>
        </a:spcBef>
        <a:spcAft>
          <a:spcPts val="600"/>
        </a:spcAft>
        <a:buSzPct val="75000"/>
        <a:buFont typeface="Arial" panose="020B0604020202020204" pitchFamily="34" charset="0"/>
        <a:buNone/>
        <a:defRPr sz="1500" kern="1200" baseline="0">
          <a:solidFill>
            <a:schemeClr val="tx2"/>
          </a:solidFill>
          <a:latin typeface="+mn-lt"/>
          <a:ea typeface="+mn-ea"/>
          <a:cs typeface="+mn-cs"/>
        </a:defRPr>
      </a:lvl6pPr>
      <a:lvl7pPr marL="0" indent="0" algn="l" defTabSz="685800" rtl="0" eaLnBrk="1" latinLnBrk="0" hangingPunct="1">
        <a:lnSpc>
          <a:spcPts val="1800"/>
        </a:lnSpc>
        <a:spcBef>
          <a:spcPts val="0"/>
        </a:spcBef>
        <a:spcAft>
          <a:spcPts val="600"/>
        </a:spcAft>
        <a:buSzPct val="75000"/>
        <a:buFont typeface="Arial" panose="020B0604020202020204" pitchFamily="34" charset="0"/>
        <a:buNone/>
        <a:defRPr sz="1500" kern="1200" baseline="0">
          <a:solidFill>
            <a:schemeClr val="tx2"/>
          </a:solidFill>
          <a:latin typeface="+mn-lt"/>
          <a:ea typeface="+mn-ea"/>
          <a:cs typeface="+mn-cs"/>
        </a:defRPr>
      </a:lvl7pPr>
      <a:lvl8pPr marL="0" indent="0" algn="l" defTabSz="685800" rtl="0" eaLnBrk="1" latinLnBrk="0" hangingPunct="1">
        <a:lnSpc>
          <a:spcPts val="1800"/>
        </a:lnSpc>
        <a:spcBef>
          <a:spcPts val="0"/>
        </a:spcBef>
        <a:spcAft>
          <a:spcPts val="600"/>
        </a:spcAft>
        <a:buSzPct val="75000"/>
        <a:buFont typeface="Arial" panose="020B0604020202020204" pitchFamily="34" charset="0"/>
        <a:buNone/>
        <a:defRPr sz="1500" kern="1200" baseline="0">
          <a:solidFill>
            <a:schemeClr val="tx2"/>
          </a:solidFill>
          <a:latin typeface="+mn-lt"/>
          <a:ea typeface="+mn-ea"/>
          <a:cs typeface="+mn-cs"/>
        </a:defRPr>
      </a:lvl8pPr>
      <a:lvl9pPr marL="0" indent="0" algn="l" defTabSz="685800" rtl="0" eaLnBrk="1" latinLnBrk="0" hangingPunct="1">
        <a:lnSpc>
          <a:spcPts val="1800"/>
        </a:lnSpc>
        <a:spcBef>
          <a:spcPts val="0"/>
        </a:spcBef>
        <a:spcAft>
          <a:spcPts val="600"/>
        </a:spcAft>
        <a:buSzPct val="75000"/>
        <a:buFont typeface="Arial" panose="020B0604020202020204" pitchFamily="34" charset="0"/>
        <a:buNone/>
        <a:defRPr sz="1500" kern="1200" baseline="0">
          <a:solidFill>
            <a:schemeClr val="tx2"/>
          </a:solidFill>
          <a:latin typeface="+mn-lt"/>
          <a:ea typeface="+mn-ea"/>
          <a:cs typeface="+mn-cs"/>
        </a:defRPr>
      </a:lvl9pPr>
    </p:bodyStyle>
    <p:otherStyle>
      <a:defPPr>
        <a:defRPr lang="de-D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92" userDrawn="1">
          <p15:clr>
            <a:srgbClr val="5ACBF0"/>
          </p15:clr>
        </p15:guide>
        <p15:guide id="2" pos="5059" userDrawn="1">
          <p15:clr>
            <a:srgbClr val="5ACBF0"/>
          </p15:clr>
        </p15:guide>
        <p15:guide id="3" orient="horz" pos="245" userDrawn="1">
          <p15:clr>
            <a:srgbClr val="5ACBF0"/>
          </p15:clr>
        </p15:guide>
        <p15:guide id="4" orient="horz" pos="2700" userDrawn="1">
          <p15:clr>
            <a:srgbClr val="5ACBF0"/>
          </p15:clr>
        </p15:guide>
        <p15:guide id="5" pos="5443" userDrawn="1">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4.xml"/><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hyperlink" Target="http://tiny.cc/twiblocop" TargetMode="External"/><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8.png"/><Relationship Id="rId7"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16.xml"/><Relationship Id="rId6" Type="http://schemas.openxmlformats.org/officeDocument/2006/relationships/image" Target="../media/image15.png"/><Relationship Id="rId5" Type="http://schemas.openxmlformats.org/officeDocument/2006/relationships/image" Target="../media/image14.png"/><Relationship Id="rId10" Type="http://schemas.openxmlformats.org/officeDocument/2006/relationships/image" Target="../media/image18.png"/><Relationship Id="rId4" Type="http://schemas.openxmlformats.org/officeDocument/2006/relationships/image" Target="../media/image13.png"/><Relationship Id="rId9" Type="http://schemas.openxmlformats.org/officeDocument/2006/relationships/image" Target="../media/image17.png"/></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33.svg"/><Relationship Id="rId7" Type="http://schemas.openxmlformats.org/officeDocument/2006/relationships/image" Target="../media/image37.svg"/><Relationship Id="rId2" Type="http://schemas.openxmlformats.org/officeDocument/2006/relationships/image" Target="../media/image32.png"/><Relationship Id="rId1" Type="http://schemas.openxmlformats.org/officeDocument/2006/relationships/slideLayout" Target="../slideLayouts/slideLayout4.xml"/><Relationship Id="rId6" Type="http://schemas.openxmlformats.org/officeDocument/2006/relationships/image" Target="../media/image36.png"/><Relationship Id="rId5" Type="http://schemas.openxmlformats.org/officeDocument/2006/relationships/image" Target="../media/image35.svg"/><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8.png"/><Relationship Id="rId7"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16.xml"/><Relationship Id="rId6" Type="http://schemas.openxmlformats.org/officeDocument/2006/relationships/image" Target="../media/image15.png"/><Relationship Id="rId5" Type="http://schemas.openxmlformats.org/officeDocument/2006/relationships/image" Target="../media/image14.png"/><Relationship Id="rId10" Type="http://schemas.openxmlformats.org/officeDocument/2006/relationships/image" Target="../media/image18.png"/><Relationship Id="rId4" Type="http://schemas.openxmlformats.org/officeDocument/2006/relationships/image" Target="../media/image13.png"/><Relationship Id="rId9" Type="http://schemas.openxmlformats.org/officeDocument/2006/relationships/image" Target="../media/image17.png"/></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1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_rels/slide3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3.png"/><Relationship Id="rId7"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6.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 Id="rId9" Type="http://schemas.openxmlformats.org/officeDocument/2006/relationships/image" Target="../media/image18.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image" Target="../media/image50.jpeg"/><Relationship Id="rId7" Type="http://schemas.openxmlformats.org/officeDocument/2006/relationships/image" Target="../media/image54.png"/><Relationship Id="rId2" Type="http://schemas.openxmlformats.org/officeDocument/2006/relationships/notesSlide" Target="../notesSlides/notesSlide16.xml"/><Relationship Id="rId1" Type="http://schemas.openxmlformats.org/officeDocument/2006/relationships/slideLayout" Target="../slideLayouts/slideLayout4.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51.xml.rels><?xml version="1.0" encoding="UTF-8" standalone="yes"?>
<Relationships xmlns="http://schemas.openxmlformats.org/package/2006/relationships"><Relationship Id="rId3" Type="http://schemas.openxmlformats.org/officeDocument/2006/relationships/hyperlink" Target="https://thenounproject.com/browse/icons/term/text/" TargetMode="External"/><Relationship Id="rId7" Type="http://schemas.openxmlformats.org/officeDocument/2006/relationships/hyperlink" Target="https://osf.io/69x8b/" TargetMode="External"/><Relationship Id="rId2" Type="http://schemas.openxmlformats.org/officeDocument/2006/relationships/hyperlink" Target="https://www.flickr.com/photos/bitsfrombytes/43617178595" TargetMode="External"/><Relationship Id="rId1" Type="http://schemas.openxmlformats.org/officeDocument/2006/relationships/slideLayout" Target="../slideLayouts/slideLayout16.xml"/><Relationship Id="rId6" Type="http://schemas.openxmlformats.org/officeDocument/2006/relationships/hyperlink" Target="https://doi.org/10.1016/j.langsci.2022.101535" TargetMode="External"/><Relationship Id="rId5" Type="http://schemas.openxmlformats.org/officeDocument/2006/relationships/hyperlink" Target="https://ceur-ws.org/Vol-3290/short_paper5903.pdf" TargetMode="External"/><Relationship Id="rId4" Type="http://schemas.openxmlformats.org/officeDocument/2006/relationships/hyperlink" Target="https://doi.org/10.1075/rs.22009.sch" TargetMode="Externa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8.png"/><Relationship Id="rId7"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16.xml"/><Relationship Id="rId6" Type="http://schemas.openxmlformats.org/officeDocument/2006/relationships/image" Target="../media/image15.png"/><Relationship Id="rId5" Type="http://schemas.openxmlformats.org/officeDocument/2006/relationships/image" Target="../media/image14.png"/><Relationship Id="rId10" Type="http://schemas.openxmlformats.org/officeDocument/2006/relationships/image" Target="../media/image18.png"/><Relationship Id="rId4" Type="http://schemas.openxmlformats.org/officeDocument/2006/relationships/image" Target="../media/image13.png"/><Relationship Id="rId9"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tertitel 1">
            <a:extLst>
              <a:ext uri="{FF2B5EF4-FFF2-40B4-BE49-F238E27FC236}">
                <a16:creationId xmlns:a16="http://schemas.microsoft.com/office/drawing/2014/main" id="{3F806E7C-E56D-41BC-8AA6-00785CAB7568}"/>
              </a:ext>
            </a:extLst>
          </p:cNvPr>
          <p:cNvSpPr>
            <a:spLocks noGrp="1"/>
          </p:cNvSpPr>
          <p:nvPr>
            <p:ph type="subTitle" idx="1"/>
          </p:nvPr>
        </p:nvSpPr>
        <p:spPr/>
        <p:txBody>
          <a:bodyPr/>
          <a:lstStyle/>
          <a:p>
            <a:r>
              <a:rPr lang="de-DE" dirty="0"/>
              <a:t>Tatjana Scheffler</a:t>
            </a:r>
          </a:p>
          <a:p>
            <a:r>
              <a:rPr lang="de-DE" dirty="0"/>
              <a:t>September 14, 2023, CMC Corpora</a:t>
            </a:r>
          </a:p>
        </p:txBody>
      </p:sp>
      <p:sp>
        <p:nvSpPr>
          <p:cNvPr id="4" name="Titel 3">
            <a:extLst>
              <a:ext uri="{FF2B5EF4-FFF2-40B4-BE49-F238E27FC236}">
                <a16:creationId xmlns:a16="http://schemas.microsoft.com/office/drawing/2014/main" id="{591F5E70-F6F5-4247-85F2-66AA884FA4A4}"/>
              </a:ext>
            </a:extLst>
          </p:cNvPr>
          <p:cNvSpPr>
            <a:spLocks noGrp="1"/>
          </p:cNvSpPr>
          <p:nvPr>
            <p:ph type="title"/>
          </p:nvPr>
        </p:nvSpPr>
        <p:spPr>
          <a:xfrm>
            <a:off x="467999" y="3895200"/>
            <a:ext cx="8352473" cy="324000"/>
          </a:xfrm>
        </p:spPr>
        <p:txBody>
          <a:bodyPr>
            <a:noAutofit/>
          </a:bodyPr>
          <a:lstStyle/>
          <a:p>
            <a:r>
              <a:rPr lang="de-DE" sz="1800" dirty="0"/>
              <a:t>Individual </a:t>
            </a:r>
            <a:r>
              <a:rPr lang="de-DE" sz="1800" dirty="0" err="1"/>
              <a:t>linguistic</a:t>
            </a:r>
            <a:r>
              <a:rPr lang="de-DE" sz="1800" dirty="0"/>
              <a:t> </a:t>
            </a:r>
            <a:r>
              <a:rPr lang="de-DE" sz="1800" dirty="0" err="1"/>
              <a:t>variability</a:t>
            </a:r>
            <a:r>
              <a:rPr lang="de-DE" sz="1800" dirty="0"/>
              <a:t> in social </a:t>
            </a:r>
            <a:r>
              <a:rPr lang="de-DE" sz="1800" dirty="0" err="1"/>
              <a:t>media</a:t>
            </a:r>
            <a:endParaRPr lang="de-DE" sz="1800" dirty="0"/>
          </a:p>
        </p:txBody>
      </p:sp>
      <p:sp>
        <p:nvSpPr>
          <p:cNvPr id="6" name="TextBox 5">
            <a:extLst>
              <a:ext uri="{FF2B5EF4-FFF2-40B4-BE49-F238E27FC236}">
                <a16:creationId xmlns:a16="http://schemas.microsoft.com/office/drawing/2014/main" id="{103160A9-3F7D-4C25-85AC-B37BFE88C9C6}"/>
              </a:ext>
            </a:extLst>
          </p:cNvPr>
          <p:cNvSpPr txBox="1"/>
          <p:nvPr/>
        </p:nvSpPr>
        <p:spPr>
          <a:xfrm>
            <a:off x="4572000" y="2991344"/>
            <a:ext cx="3610799" cy="200055"/>
          </a:xfrm>
          <a:prstGeom prst="rect">
            <a:avLst/>
          </a:prstGeom>
          <a:solidFill>
            <a:schemeClr val="tx1">
              <a:lumMod val="85000"/>
              <a:lumOff val="15000"/>
            </a:schemeClr>
          </a:solidFill>
        </p:spPr>
        <p:txBody>
          <a:bodyPr wrap="square" rtlCol="0">
            <a:spAutoFit/>
          </a:bodyPr>
          <a:lstStyle/>
          <a:p>
            <a:r>
              <a:rPr lang="en-US" sz="700" dirty="0">
                <a:solidFill>
                  <a:schemeClr val="bg1"/>
                </a:solidFill>
              </a:rPr>
              <a:t>https://bilder2.n-tv.de/img/incoming/origs21986841/7122798858-w0-h0/127838060.jpg</a:t>
            </a:r>
          </a:p>
        </p:txBody>
      </p:sp>
      <p:pic>
        <p:nvPicPr>
          <p:cNvPr id="10" name="Picture Placeholder 9">
            <a:extLst>
              <a:ext uri="{FF2B5EF4-FFF2-40B4-BE49-F238E27FC236}">
                <a16:creationId xmlns:a16="http://schemas.microsoft.com/office/drawing/2014/main" id="{4CD9DBAD-9E12-8871-59F9-407DEDC6BDBC}"/>
              </a:ext>
            </a:extLst>
          </p:cNvPr>
          <p:cNvPicPr>
            <a:picLocks noGrp="1" noChangeAspect="1"/>
          </p:cNvPicPr>
          <p:nvPr>
            <p:ph type="pic" sz="quarter" idx="13"/>
          </p:nvPr>
        </p:nvPicPr>
        <p:blipFill>
          <a:blip r:embed="rId3"/>
          <a:srcRect t="23187" b="23187"/>
          <a:stretch>
            <a:fillRect/>
          </a:stretch>
        </p:blipFill>
        <p:spPr>
          <a:xfrm>
            <a:off x="-1" y="33822"/>
            <a:ext cx="8182800" cy="3186000"/>
          </a:xfrm>
        </p:spPr>
      </p:pic>
    </p:spTree>
    <p:extLst>
      <p:ext uri="{BB962C8B-B14F-4D97-AF65-F5344CB8AC3E}">
        <p14:creationId xmlns:p14="http://schemas.microsoft.com/office/powerpoint/2010/main" val="34269322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B5E77A2-571B-D4CF-2B2D-B1FC2F179356}"/>
              </a:ext>
            </a:extLst>
          </p:cNvPr>
          <p:cNvSpPr>
            <a:spLocks noGrp="1"/>
          </p:cNvSpPr>
          <p:nvPr>
            <p:ph type="title"/>
          </p:nvPr>
        </p:nvSpPr>
        <p:spPr/>
        <p:txBody>
          <a:bodyPr/>
          <a:lstStyle/>
          <a:p>
            <a:r>
              <a:rPr lang="en-DE" dirty="0"/>
              <a:t>Constructing CMC Corpora</a:t>
            </a:r>
          </a:p>
        </p:txBody>
      </p:sp>
      <p:sp>
        <p:nvSpPr>
          <p:cNvPr id="2" name="Footer Placeholder 1">
            <a:extLst>
              <a:ext uri="{FF2B5EF4-FFF2-40B4-BE49-F238E27FC236}">
                <a16:creationId xmlns:a16="http://schemas.microsoft.com/office/drawing/2014/main" id="{AD26DFFB-4A91-4E28-3082-E558F47D46F5}"/>
              </a:ext>
            </a:extLst>
          </p:cNvPr>
          <p:cNvSpPr>
            <a:spLocks noGrp="1"/>
          </p:cNvSpPr>
          <p:nvPr>
            <p:ph type="ftr" sz="quarter" idx="4294967295"/>
          </p:nvPr>
        </p:nvSpPr>
        <p:spPr>
          <a:xfrm>
            <a:off x="0" y="4751388"/>
            <a:ext cx="6299200" cy="107950"/>
          </a:xfrm>
        </p:spPr>
        <p:txBody>
          <a:bodyPr/>
          <a:lstStyle/>
          <a:p>
            <a:r>
              <a:rPr lang="de-DE"/>
              <a:t>Scheffler | Individual linguistic variation in social media</a:t>
            </a:r>
            <a:endParaRPr lang="de-DE" dirty="0"/>
          </a:p>
        </p:txBody>
      </p:sp>
      <p:sp>
        <p:nvSpPr>
          <p:cNvPr id="3" name="Slide Number Placeholder 2">
            <a:extLst>
              <a:ext uri="{FF2B5EF4-FFF2-40B4-BE49-F238E27FC236}">
                <a16:creationId xmlns:a16="http://schemas.microsoft.com/office/drawing/2014/main" id="{FA4CFBF3-4CD6-1A0D-BDBD-FFEF4B0A7E94}"/>
              </a:ext>
            </a:extLst>
          </p:cNvPr>
          <p:cNvSpPr>
            <a:spLocks noGrp="1"/>
          </p:cNvSpPr>
          <p:nvPr>
            <p:ph type="sldNum" sz="quarter" idx="4294967295"/>
          </p:nvPr>
        </p:nvSpPr>
        <p:spPr>
          <a:xfrm>
            <a:off x="0" y="4751388"/>
            <a:ext cx="252413" cy="107950"/>
          </a:xfrm>
        </p:spPr>
        <p:txBody>
          <a:bodyPr/>
          <a:lstStyle/>
          <a:p>
            <a:fld id="{6C8FC03C-C266-4645-ABC5-645062898383}" type="slidenum">
              <a:rPr lang="de-DE" smtClean="0"/>
              <a:pPr/>
              <a:t>10</a:t>
            </a:fld>
            <a:r>
              <a:rPr lang="de-DE"/>
              <a:t> </a:t>
            </a:r>
            <a:endParaRPr lang="de-DE" dirty="0"/>
          </a:p>
        </p:txBody>
      </p:sp>
      <p:pic>
        <p:nvPicPr>
          <p:cNvPr id="10" name="Picture 9">
            <a:extLst>
              <a:ext uri="{FF2B5EF4-FFF2-40B4-BE49-F238E27FC236}">
                <a16:creationId xmlns:a16="http://schemas.microsoft.com/office/drawing/2014/main" id="{7DB68790-F186-FF61-1B6C-ED971FD91358}"/>
              </a:ext>
            </a:extLst>
          </p:cNvPr>
          <p:cNvPicPr>
            <a:picLocks noChangeAspect="1"/>
          </p:cNvPicPr>
          <p:nvPr/>
        </p:nvPicPr>
        <p:blipFill>
          <a:blip r:embed="rId2">
            <a:lum bright="70000" contrast="-70000"/>
          </a:blip>
          <a:stretch/>
        </p:blipFill>
        <p:spPr bwMode="auto">
          <a:xfrm>
            <a:off x="7596336" y="1973154"/>
            <a:ext cx="978242" cy="943150"/>
          </a:xfrm>
          <a:prstGeom prst="rect">
            <a:avLst/>
          </a:prstGeom>
        </p:spPr>
      </p:pic>
      <p:pic>
        <p:nvPicPr>
          <p:cNvPr id="11" name="Picture 10">
            <a:extLst>
              <a:ext uri="{FF2B5EF4-FFF2-40B4-BE49-F238E27FC236}">
                <a16:creationId xmlns:a16="http://schemas.microsoft.com/office/drawing/2014/main" id="{F5292630-6E47-E54A-6256-CEFA79FEC9BD}"/>
              </a:ext>
            </a:extLst>
          </p:cNvPr>
          <p:cNvPicPr>
            <a:picLocks noChangeAspect="1"/>
          </p:cNvPicPr>
          <p:nvPr/>
        </p:nvPicPr>
        <p:blipFill>
          <a:blip r:embed="rId3">
            <a:lum bright="70000" contrast="-70000"/>
          </a:blip>
          <a:stretch/>
        </p:blipFill>
        <p:spPr bwMode="auto">
          <a:xfrm>
            <a:off x="2868112" y="1973154"/>
            <a:ext cx="978242" cy="943150"/>
          </a:xfrm>
          <a:prstGeom prst="rect">
            <a:avLst/>
          </a:prstGeom>
        </p:spPr>
      </p:pic>
      <p:pic>
        <p:nvPicPr>
          <p:cNvPr id="12" name="Picture 11">
            <a:extLst>
              <a:ext uri="{FF2B5EF4-FFF2-40B4-BE49-F238E27FC236}">
                <a16:creationId xmlns:a16="http://schemas.microsoft.com/office/drawing/2014/main" id="{9D455EDB-26C9-4155-3C65-6ECA5C296CF9}"/>
              </a:ext>
            </a:extLst>
          </p:cNvPr>
          <p:cNvPicPr>
            <a:picLocks noChangeAspect="1"/>
          </p:cNvPicPr>
          <p:nvPr/>
        </p:nvPicPr>
        <p:blipFill>
          <a:blip r:embed="rId4">
            <a:lum bright="70000" contrast="-70000"/>
          </a:blip>
          <a:stretch/>
        </p:blipFill>
        <p:spPr bwMode="auto">
          <a:xfrm>
            <a:off x="504000" y="1973154"/>
            <a:ext cx="978242" cy="943150"/>
          </a:xfrm>
          <a:prstGeom prst="rect">
            <a:avLst/>
          </a:prstGeom>
        </p:spPr>
      </p:pic>
      <p:pic>
        <p:nvPicPr>
          <p:cNvPr id="13" name="Grafik 53">
            <a:extLst>
              <a:ext uri="{FF2B5EF4-FFF2-40B4-BE49-F238E27FC236}">
                <a16:creationId xmlns:a16="http://schemas.microsoft.com/office/drawing/2014/main" id="{490201FF-5583-3331-DD32-81CF1439D542}"/>
              </a:ext>
            </a:extLst>
          </p:cNvPr>
          <p:cNvPicPr>
            <a:picLocks noChangeAspect="1"/>
          </p:cNvPicPr>
          <p:nvPr/>
        </p:nvPicPr>
        <p:blipFill>
          <a:blip r:embed="rId5">
            <a:lum bright="70000" contrast="-70000"/>
          </a:blip>
          <a:stretch/>
        </p:blipFill>
        <p:spPr bwMode="auto">
          <a:xfrm>
            <a:off x="5232224" y="1973154"/>
            <a:ext cx="978242" cy="943150"/>
          </a:xfrm>
          <a:prstGeom prst="rect">
            <a:avLst/>
          </a:prstGeom>
        </p:spPr>
      </p:pic>
    </p:spTree>
    <p:extLst>
      <p:ext uri="{BB962C8B-B14F-4D97-AF65-F5344CB8AC3E}">
        <p14:creationId xmlns:p14="http://schemas.microsoft.com/office/powerpoint/2010/main" val="32603573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05A142F-0586-8F4B-A34E-37CA76BC1909}"/>
              </a:ext>
            </a:extLst>
          </p:cNvPr>
          <p:cNvSpPr>
            <a:spLocks noGrp="1"/>
          </p:cNvSpPr>
          <p:nvPr>
            <p:ph type="title"/>
          </p:nvPr>
        </p:nvSpPr>
        <p:spPr/>
        <p:txBody>
          <a:bodyPr/>
          <a:lstStyle/>
          <a:p>
            <a:r>
              <a:rPr lang="en-DE" dirty="0"/>
              <a:t>CMC Corpora</a:t>
            </a:r>
          </a:p>
        </p:txBody>
      </p:sp>
      <p:sp>
        <p:nvSpPr>
          <p:cNvPr id="5" name="Content Placeholder 4">
            <a:extLst>
              <a:ext uri="{FF2B5EF4-FFF2-40B4-BE49-F238E27FC236}">
                <a16:creationId xmlns:a16="http://schemas.microsoft.com/office/drawing/2014/main" id="{8F303141-9429-70E4-7394-1612082222E7}"/>
              </a:ext>
            </a:extLst>
          </p:cNvPr>
          <p:cNvSpPr>
            <a:spLocks noGrp="1"/>
          </p:cNvSpPr>
          <p:nvPr>
            <p:ph idx="1"/>
          </p:nvPr>
        </p:nvSpPr>
        <p:spPr/>
        <p:txBody>
          <a:bodyPr/>
          <a:lstStyle/>
          <a:p>
            <a:pPr marL="0" lvl="2" indent="0">
              <a:buNone/>
            </a:pPr>
            <a:r>
              <a:rPr lang="en-DE" sz="1600" dirty="0"/>
              <a:t>Principles:</a:t>
            </a:r>
          </a:p>
          <a:p>
            <a:pPr marL="342900" lvl="2" indent="-342900">
              <a:buFont typeface="+mj-lt"/>
              <a:buAutoNum type="arabicPeriod"/>
            </a:pPr>
            <a:r>
              <a:rPr lang="en-DE" sz="1600" dirty="0"/>
              <a:t>Sustainable</a:t>
            </a:r>
          </a:p>
          <a:p>
            <a:pPr marL="342900" lvl="2" indent="-342900">
              <a:buFont typeface="+mj-lt"/>
              <a:buAutoNum type="arabicPeriod"/>
            </a:pPr>
            <a:r>
              <a:rPr lang="en-DE" sz="1600" dirty="0"/>
              <a:t>Ethical</a:t>
            </a:r>
          </a:p>
          <a:p>
            <a:pPr marL="342900" lvl="2" indent="-342900">
              <a:buFont typeface="+mj-lt"/>
              <a:buAutoNum type="arabicPeriod"/>
            </a:pPr>
            <a:r>
              <a:rPr lang="en-DE" sz="1600" dirty="0"/>
              <a:t>Open</a:t>
            </a:r>
          </a:p>
        </p:txBody>
      </p:sp>
      <p:sp>
        <p:nvSpPr>
          <p:cNvPr id="6" name="Footer Placeholder 3">
            <a:extLst>
              <a:ext uri="{FF2B5EF4-FFF2-40B4-BE49-F238E27FC236}">
                <a16:creationId xmlns:a16="http://schemas.microsoft.com/office/drawing/2014/main" id="{73648A93-F482-1B9B-CB86-A200F1DAC38F}"/>
              </a:ext>
            </a:extLst>
          </p:cNvPr>
          <p:cNvSpPr>
            <a:spLocks noGrp="1"/>
          </p:cNvSpPr>
          <p:nvPr>
            <p:ph type="ftr" sz="quarter" idx="11"/>
          </p:nvPr>
        </p:nvSpPr>
        <p:spPr>
          <a:xfrm>
            <a:off x="720000" y="4752000"/>
            <a:ext cx="6300000" cy="108000"/>
          </a:xfrm>
        </p:spPr>
        <p:txBody>
          <a:bodyPr/>
          <a:lstStyle/>
          <a:p>
            <a:r>
              <a:rPr lang="de-DE"/>
              <a:t>Scheffler | Individual linguistic variation in social media</a:t>
            </a:r>
            <a:endParaRPr lang="de-DE" dirty="0"/>
          </a:p>
        </p:txBody>
      </p:sp>
      <p:sp>
        <p:nvSpPr>
          <p:cNvPr id="7" name="Slide Number Placeholder 4">
            <a:extLst>
              <a:ext uri="{FF2B5EF4-FFF2-40B4-BE49-F238E27FC236}">
                <a16:creationId xmlns:a16="http://schemas.microsoft.com/office/drawing/2014/main" id="{3071E937-1E8D-E5EE-C4BD-F0B55A7832B8}"/>
              </a:ext>
            </a:extLst>
          </p:cNvPr>
          <p:cNvSpPr>
            <a:spLocks noGrp="1"/>
          </p:cNvSpPr>
          <p:nvPr>
            <p:ph type="sldNum" sz="quarter" idx="12"/>
          </p:nvPr>
        </p:nvSpPr>
        <p:spPr>
          <a:xfrm>
            <a:off x="324000" y="4752000"/>
            <a:ext cx="252000" cy="108000"/>
          </a:xfrm>
        </p:spPr>
        <p:txBody>
          <a:bodyPr/>
          <a:lstStyle/>
          <a:p>
            <a:fld id="{6C8FC03C-C266-4645-ABC5-645062898383}" type="slidenum">
              <a:rPr lang="de-DE" smtClean="0"/>
              <a:pPr/>
              <a:t>11</a:t>
            </a:fld>
            <a:r>
              <a:rPr lang="de-DE" dirty="0"/>
              <a:t> </a:t>
            </a:r>
          </a:p>
        </p:txBody>
      </p:sp>
    </p:spTree>
    <p:extLst>
      <p:ext uri="{BB962C8B-B14F-4D97-AF65-F5344CB8AC3E}">
        <p14:creationId xmlns:p14="http://schemas.microsoft.com/office/powerpoint/2010/main" val="38243296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AE31AFA-B3C0-8640-8A56-810F01E80313}"/>
              </a:ext>
            </a:extLst>
          </p:cNvPr>
          <p:cNvSpPr>
            <a:spLocks noGrp="1"/>
          </p:cNvSpPr>
          <p:nvPr>
            <p:ph type="title"/>
          </p:nvPr>
        </p:nvSpPr>
        <p:spPr/>
        <p:txBody>
          <a:bodyPr/>
          <a:lstStyle/>
          <a:p>
            <a:r>
              <a:rPr lang="en-DE" dirty="0"/>
              <a:t>Creating a cross-channel corpus</a:t>
            </a:r>
          </a:p>
        </p:txBody>
      </p:sp>
      <p:sp>
        <p:nvSpPr>
          <p:cNvPr id="5" name="Content Placeholder 4">
            <a:extLst>
              <a:ext uri="{FF2B5EF4-FFF2-40B4-BE49-F238E27FC236}">
                <a16:creationId xmlns:a16="http://schemas.microsoft.com/office/drawing/2014/main" id="{AEAB01EC-0E55-1F30-6254-8404A6D499CC}"/>
              </a:ext>
            </a:extLst>
          </p:cNvPr>
          <p:cNvSpPr>
            <a:spLocks noGrp="1"/>
          </p:cNvSpPr>
          <p:nvPr>
            <p:ph idx="1"/>
          </p:nvPr>
        </p:nvSpPr>
        <p:spPr/>
        <p:txBody>
          <a:bodyPr/>
          <a:lstStyle/>
          <a:p>
            <a:endParaRPr lang="en-DE"/>
          </a:p>
        </p:txBody>
      </p:sp>
      <p:pic>
        <p:nvPicPr>
          <p:cNvPr id="6" name="Content Placeholder 4">
            <a:extLst>
              <a:ext uri="{FF2B5EF4-FFF2-40B4-BE49-F238E27FC236}">
                <a16:creationId xmlns:a16="http://schemas.microsoft.com/office/drawing/2014/main" id="{74D6077D-32C8-91E6-5031-DE36311213C0}"/>
              </a:ext>
            </a:extLst>
          </p:cNvPr>
          <p:cNvPicPr>
            <a:picLocks noChangeAspect="1"/>
          </p:cNvPicPr>
          <p:nvPr/>
        </p:nvPicPr>
        <p:blipFill rotWithShape="1">
          <a:blip r:embed="rId2"/>
          <a:srcRect l="-675" r="-520"/>
          <a:stretch/>
        </p:blipFill>
        <p:spPr>
          <a:xfrm>
            <a:off x="395536" y="843558"/>
            <a:ext cx="5785369" cy="3670767"/>
          </a:xfrm>
          <a:prstGeom prst="rect">
            <a:avLst/>
          </a:prstGeom>
        </p:spPr>
      </p:pic>
      <p:sp>
        <p:nvSpPr>
          <p:cNvPr id="7" name="Oval 6">
            <a:extLst>
              <a:ext uri="{FF2B5EF4-FFF2-40B4-BE49-F238E27FC236}">
                <a16:creationId xmlns:a16="http://schemas.microsoft.com/office/drawing/2014/main" id="{6DB3C266-149E-CE75-D042-A34339C3C3AA}"/>
              </a:ext>
            </a:extLst>
          </p:cNvPr>
          <p:cNvSpPr/>
          <p:nvPr/>
        </p:nvSpPr>
        <p:spPr>
          <a:xfrm>
            <a:off x="2272536" y="988162"/>
            <a:ext cx="2677886" cy="957943"/>
          </a:xfrm>
          <a:prstGeom prst="ellipse">
            <a:avLst/>
          </a:prstGeom>
          <a:noFill/>
          <a:ln w="25400">
            <a:solidFill>
              <a:schemeClr val="bg2"/>
            </a:solidFill>
          </a:ln>
          <a:scene3d>
            <a:camera prst="obliqueTopRight"/>
            <a:lightRig rig="threePt" dir="tl"/>
          </a:scene3d>
          <a:sp3d>
            <a:bevelT w="0" h="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8A245A2A-9095-8A7B-0553-5E55384E1186}"/>
              </a:ext>
            </a:extLst>
          </p:cNvPr>
          <p:cNvPicPr>
            <a:picLocks noChangeAspect="1"/>
          </p:cNvPicPr>
          <p:nvPr/>
        </p:nvPicPr>
        <p:blipFill>
          <a:blip r:embed="rId3"/>
          <a:stretch>
            <a:fillRect/>
          </a:stretch>
        </p:blipFill>
        <p:spPr>
          <a:xfrm>
            <a:off x="780670" y="1459644"/>
            <a:ext cx="6455626" cy="3418515"/>
          </a:xfrm>
          <a:prstGeom prst="rect">
            <a:avLst/>
          </a:prstGeom>
        </p:spPr>
      </p:pic>
      <p:sp>
        <p:nvSpPr>
          <p:cNvPr id="9" name="Oval 8">
            <a:extLst>
              <a:ext uri="{FF2B5EF4-FFF2-40B4-BE49-F238E27FC236}">
                <a16:creationId xmlns:a16="http://schemas.microsoft.com/office/drawing/2014/main" id="{70037ABC-A174-9C53-664C-C4EED81BD327}"/>
              </a:ext>
            </a:extLst>
          </p:cNvPr>
          <p:cNvSpPr/>
          <p:nvPr/>
        </p:nvSpPr>
        <p:spPr>
          <a:xfrm>
            <a:off x="780670" y="4285308"/>
            <a:ext cx="1932303" cy="407190"/>
          </a:xfrm>
          <a:prstGeom prst="ellipse">
            <a:avLst/>
          </a:prstGeom>
          <a:noFill/>
          <a:ln w="25400">
            <a:solidFill>
              <a:schemeClr val="bg2"/>
            </a:solidFill>
          </a:ln>
          <a:scene3d>
            <a:camera prst="obliqueTopRight"/>
            <a:lightRig rig="threePt" dir="tl"/>
          </a:scene3d>
          <a:sp3d>
            <a:bevelT w="0" h="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CB2DDEE1-E040-C681-D73E-2A19500FD767}"/>
              </a:ext>
            </a:extLst>
          </p:cNvPr>
          <p:cNvPicPr>
            <a:picLocks noChangeAspect="1"/>
          </p:cNvPicPr>
          <p:nvPr/>
        </p:nvPicPr>
        <p:blipFill>
          <a:blip r:embed="rId4"/>
          <a:stretch>
            <a:fillRect/>
          </a:stretch>
        </p:blipFill>
        <p:spPr>
          <a:xfrm>
            <a:off x="5029426" y="1085491"/>
            <a:ext cx="4007070" cy="3403536"/>
          </a:xfrm>
          <a:prstGeom prst="rect">
            <a:avLst/>
          </a:prstGeom>
        </p:spPr>
      </p:pic>
      <p:sp>
        <p:nvSpPr>
          <p:cNvPr id="11" name="Oval 10">
            <a:extLst>
              <a:ext uri="{FF2B5EF4-FFF2-40B4-BE49-F238E27FC236}">
                <a16:creationId xmlns:a16="http://schemas.microsoft.com/office/drawing/2014/main" id="{7F42BBD8-3ABA-C544-02E9-868B833E4DA3}"/>
              </a:ext>
            </a:extLst>
          </p:cNvPr>
          <p:cNvSpPr/>
          <p:nvPr/>
        </p:nvSpPr>
        <p:spPr>
          <a:xfrm>
            <a:off x="5028911" y="1059582"/>
            <a:ext cx="2116151" cy="407190"/>
          </a:xfrm>
          <a:prstGeom prst="ellipse">
            <a:avLst/>
          </a:prstGeom>
          <a:noFill/>
          <a:ln w="25400">
            <a:solidFill>
              <a:schemeClr val="bg2"/>
            </a:solidFill>
          </a:ln>
          <a:scene3d>
            <a:camera prst="obliqueTopRight"/>
            <a:lightRig rig="threePt" dir="tl"/>
          </a:scene3d>
          <a:sp3d>
            <a:bevelT w="0" h="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13430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1"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A961C4-6E36-39DB-0581-D36F1E1AD408}"/>
              </a:ext>
            </a:extLst>
          </p:cNvPr>
          <p:cNvSpPr>
            <a:spLocks noGrp="1"/>
          </p:cNvSpPr>
          <p:nvPr>
            <p:ph type="title"/>
          </p:nvPr>
        </p:nvSpPr>
        <p:spPr/>
        <p:txBody>
          <a:bodyPr/>
          <a:lstStyle/>
          <a:p>
            <a:r>
              <a:rPr lang="en-DE" dirty="0"/>
              <a:t>Privacy</a:t>
            </a:r>
          </a:p>
        </p:txBody>
      </p:sp>
      <p:sp>
        <p:nvSpPr>
          <p:cNvPr id="3" name="Content Placeholder 2">
            <a:extLst>
              <a:ext uri="{FF2B5EF4-FFF2-40B4-BE49-F238E27FC236}">
                <a16:creationId xmlns:a16="http://schemas.microsoft.com/office/drawing/2014/main" id="{7EBF2DE5-D906-0A2F-7503-992901091443}"/>
              </a:ext>
            </a:extLst>
          </p:cNvPr>
          <p:cNvSpPr>
            <a:spLocks noGrp="1"/>
          </p:cNvSpPr>
          <p:nvPr>
            <p:ph idx="1"/>
          </p:nvPr>
        </p:nvSpPr>
        <p:spPr/>
        <p:txBody>
          <a:bodyPr/>
          <a:lstStyle/>
          <a:p>
            <a:pPr lvl="2"/>
            <a:r>
              <a:rPr lang="en-DE" sz="1600" dirty="0"/>
              <a:t>Collection of data follows §60d UrhG</a:t>
            </a:r>
          </a:p>
          <a:p>
            <a:pPr lvl="2"/>
            <a:r>
              <a:rPr lang="en-DE" sz="1600" dirty="0"/>
              <a:t>Informing authors, give option to withdraw consent (Opt-Out)</a:t>
            </a:r>
          </a:p>
          <a:p>
            <a:pPr lvl="2"/>
            <a:r>
              <a:rPr lang="en-DE" sz="1600" dirty="0"/>
              <a:t>62 authors, 50 could be contacted:</a:t>
            </a:r>
          </a:p>
          <a:p>
            <a:pPr marL="0" lvl="2" indent="0">
              <a:buNone/>
            </a:pPr>
            <a:r>
              <a:rPr lang="en-US" sz="1600" dirty="0">
                <a:solidFill>
                  <a:schemeClr val="tx2"/>
                </a:solidFill>
                <a:latin typeface="+mj-lt"/>
              </a:rPr>
              <a:t>	3 refusals, 41 agree, 6 agree after answering questions</a:t>
            </a:r>
          </a:p>
          <a:p>
            <a:pPr marL="0" lvl="2" indent="0">
              <a:buNone/>
            </a:pPr>
            <a:endParaRPr lang="en-US" sz="1600" dirty="0">
              <a:latin typeface="+mj-lt"/>
            </a:endParaRPr>
          </a:p>
          <a:p>
            <a:pPr marL="0" lvl="2" indent="0">
              <a:buNone/>
            </a:pPr>
            <a:r>
              <a:rPr lang="en-US" sz="1600" b="1" dirty="0">
                <a:latin typeface="+mj-lt"/>
              </a:rPr>
              <a:t>Manual Pseudonymization</a:t>
            </a:r>
          </a:p>
          <a:p>
            <a:pPr lvl="2"/>
            <a:r>
              <a:rPr lang="en-US" sz="1600" dirty="0"/>
              <a:t>personal name, blog name, email, place, @username, </a:t>
            </a:r>
            <a:r>
              <a:rPr lang="en-US" sz="1600" dirty="0" err="1"/>
              <a:t>url</a:t>
            </a:r>
            <a:r>
              <a:rPr lang="en-US" sz="1600" dirty="0"/>
              <a:t>, phone number</a:t>
            </a:r>
          </a:p>
          <a:p>
            <a:pPr marL="0" lvl="2" indent="0">
              <a:buNone/>
            </a:pPr>
            <a:endParaRPr lang="en-DE" dirty="0"/>
          </a:p>
        </p:txBody>
      </p:sp>
      <p:sp>
        <p:nvSpPr>
          <p:cNvPr id="4" name="Footer Placeholder 3">
            <a:extLst>
              <a:ext uri="{FF2B5EF4-FFF2-40B4-BE49-F238E27FC236}">
                <a16:creationId xmlns:a16="http://schemas.microsoft.com/office/drawing/2014/main" id="{80F6C927-BD37-8593-A729-125765451161}"/>
              </a:ext>
            </a:extLst>
          </p:cNvPr>
          <p:cNvSpPr>
            <a:spLocks noGrp="1"/>
          </p:cNvSpPr>
          <p:nvPr>
            <p:ph type="ftr" sz="quarter" idx="11"/>
          </p:nvPr>
        </p:nvSpPr>
        <p:spPr/>
        <p:txBody>
          <a:bodyPr/>
          <a:lstStyle/>
          <a:p>
            <a:r>
              <a:rPr lang="de-DE"/>
              <a:t>Scheffler | Individual linguistic variation in social media</a:t>
            </a:r>
            <a:endParaRPr lang="de-DE" dirty="0"/>
          </a:p>
        </p:txBody>
      </p:sp>
      <p:sp>
        <p:nvSpPr>
          <p:cNvPr id="5" name="Slide Number Placeholder 4">
            <a:extLst>
              <a:ext uri="{FF2B5EF4-FFF2-40B4-BE49-F238E27FC236}">
                <a16:creationId xmlns:a16="http://schemas.microsoft.com/office/drawing/2014/main" id="{88D53796-9C55-558F-A20A-9775068E71F7}"/>
              </a:ext>
            </a:extLst>
          </p:cNvPr>
          <p:cNvSpPr>
            <a:spLocks noGrp="1"/>
          </p:cNvSpPr>
          <p:nvPr>
            <p:ph type="sldNum" sz="quarter" idx="12"/>
          </p:nvPr>
        </p:nvSpPr>
        <p:spPr/>
        <p:txBody>
          <a:bodyPr/>
          <a:lstStyle/>
          <a:p>
            <a:fld id="{6C8FC03C-C266-4645-ABC5-645062898383}" type="slidenum">
              <a:rPr lang="de-DE" smtClean="0"/>
              <a:pPr/>
              <a:t>13</a:t>
            </a:fld>
            <a:r>
              <a:rPr lang="de-DE" dirty="0"/>
              <a:t> </a:t>
            </a:r>
          </a:p>
        </p:txBody>
      </p:sp>
      <p:sp>
        <p:nvSpPr>
          <p:cNvPr id="6" name="TextBox 58">
            <a:extLst>
              <a:ext uri="{FF2B5EF4-FFF2-40B4-BE49-F238E27FC236}">
                <a16:creationId xmlns:a16="http://schemas.microsoft.com/office/drawing/2014/main" id="{AA8EA096-4AB3-75B2-5476-2816C403DE61}"/>
              </a:ext>
            </a:extLst>
          </p:cNvPr>
          <p:cNvSpPr txBox="1"/>
          <p:nvPr/>
        </p:nvSpPr>
        <p:spPr bwMode="auto">
          <a:xfrm>
            <a:off x="395536" y="3075806"/>
            <a:ext cx="3528392" cy="1323439"/>
          </a:xfrm>
          <a:prstGeom prst="rect">
            <a:avLst/>
          </a:prstGeom>
          <a:noFill/>
          <a:ln w="28575">
            <a:solidFill>
              <a:schemeClr val="bg2"/>
            </a:solidFill>
          </a:ln>
        </p:spPr>
        <p:txBody>
          <a:bodyPr wrap="square" rtlCol="0">
            <a:spAutoFit/>
          </a:bodyPr>
          <a:lstStyle/>
          <a:p>
            <a:pPr algn="ctr">
              <a:defRPr/>
            </a:pPr>
            <a:r>
              <a:rPr lang="de-DE" sz="1600" b="0" dirty="0">
                <a:solidFill>
                  <a:srgbClr val="003560"/>
                </a:solidFill>
                <a:latin typeface="+mj-lt"/>
              </a:rPr>
              <a:t>„</a:t>
            </a:r>
            <a:r>
              <a:rPr lang="de-DE" sz="1600" b="0" dirty="0" err="1">
                <a:solidFill>
                  <a:srgbClr val="003560"/>
                </a:solidFill>
                <a:latin typeface="+mj-lt"/>
              </a:rPr>
              <a:t>Plowed</a:t>
            </a:r>
            <a:r>
              <a:rPr lang="de-DE" sz="1600" b="0" dirty="0">
                <a:solidFill>
                  <a:srgbClr val="003560"/>
                </a:solidFill>
                <a:latin typeface="+mj-lt"/>
              </a:rPr>
              <a:t> </a:t>
            </a:r>
            <a:r>
              <a:rPr lang="de-DE" sz="1600" b="0" dirty="0" err="1">
                <a:solidFill>
                  <a:srgbClr val="003560"/>
                </a:solidFill>
                <a:latin typeface="+mj-lt"/>
              </a:rPr>
              <a:t>sidewalks</a:t>
            </a:r>
            <a:r>
              <a:rPr lang="de-DE" sz="1600" b="0" dirty="0">
                <a:solidFill>
                  <a:srgbClr val="003560"/>
                </a:solidFill>
                <a:latin typeface="+mj-lt"/>
              </a:rPr>
              <a:t>! </a:t>
            </a:r>
            <a:endParaRPr dirty="0"/>
          </a:p>
          <a:p>
            <a:pPr algn="ctr">
              <a:defRPr/>
            </a:pPr>
            <a:r>
              <a:rPr lang="de-DE" sz="1600" b="0" dirty="0">
                <a:solidFill>
                  <a:srgbClr val="003560"/>
                </a:solidFill>
                <a:latin typeface="+mj-lt"/>
              </a:rPr>
              <a:t>In </a:t>
            </a:r>
            <a:r>
              <a:rPr lang="de-DE" sz="1600" b="0" dirty="0">
                <a:solidFill>
                  <a:schemeClr val="bg2"/>
                </a:solidFill>
                <a:latin typeface="+mj-lt"/>
              </a:rPr>
              <a:t>Mannheim</a:t>
            </a:r>
            <a:r>
              <a:rPr lang="de-DE" sz="1600" b="0" dirty="0">
                <a:solidFill>
                  <a:srgbClr val="003560"/>
                </a:solidFill>
                <a:latin typeface="+mj-lt"/>
              </a:rPr>
              <a:t> </a:t>
            </a:r>
            <a:r>
              <a:rPr lang="de-DE" sz="1600" b="0" dirty="0" err="1">
                <a:solidFill>
                  <a:srgbClr val="003560"/>
                </a:solidFill>
                <a:latin typeface="+mj-lt"/>
              </a:rPr>
              <a:t>they</a:t>
            </a:r>
            <a:r>
              <a:rPr lang="de-DE" sz="1600" b="0" dirty="0">
                <a:solidFill>
                  <a:srgbClr val="003560"/>
                </a:solidFill>
                <a:latin typeface="+mj-lt"/>
              </a:rPr>
              <a:t> </a:t>
            </a:r>
            <a:r>
              <a:rPr lang="de-DE" sz="1600" b="0" dirty="0" err="1">
                <a:solidFill>
                  <a:srgbClr val="003560"/>
                </a:solidFill>
                <a:latin typeface="+mj-lt"/>
              </a:rPr>
              <a:t>flatten</a:t>
            </a:r>
            <a:r>
              <a:rPr lang="de-DE" sz="1600" b="0" dirty="0">
                <a:solidFill>
                  <a:srgbClr val="003560"/>
                </a:solidFill>
                <a:latin typeface="+mj-lt"/>
              </a:rPr>
              <a:t> </a:t>
            </a:r>
            <a:r>
              <a:rPr lang="de-DE" sz="1600" b="0" dirty="0" err="1">
                <a:solidFill>
                  <a:srgbClr val="003560"/>
                </a:solidFill>
                <a:latin typeface="+mj-lt"/>
              </a:rPr>
              <a:t>the</a:t>
            </a:r>
            <a:r>
              <a:rPr lang="de-DE" sz="1600" b="0" dirty="0">
                <a:solidFill>
                  <a:srgbClr val="003560"/>
                </a:solidFill>
                <a:latin typeface="+mj-lt"/>
              </a:rPr>
              <a:t> </a:t>
            </a:r>
          </a:p>
          <a:p>
            <a:pPr algn="ctr">
              <a:defRPr/>
            </a:pPr>
            <a:r>
              <a:rPr lang="de-DE" sz="1600" b="0" dirty="0" err="1">
                <a:solidFill>
                  <a:srgbClr val="003560"/>
                </a:solidFill>
                <a:latin typeface="+mj-lt"/>
              </a:rPr>
              <a:t>snow</a:t>
            </a:r>
            <a:r>
              <a:rPr lang="de-DE" sz="1600" b="0" dirty="0">
                <a:solidFill>
                  <a:srgbClr val="003560"/>
                </a:solidFill>
                <a:latin typeface="+mj-lt"/>
              </a:rPr>
              <a:t> </a:t>
            </a:r>
            <a:r>
              <a:rPr lang="de-DE" sz="1600" b="0" dirty="0" err="1">
                <a:solidFill>
                  <a:srgbClr val="003560"/>
                </a:solidFill>
                <a:latin typeface="+mj-lt"/>
              </a:rPr>
              <a:t>cover</a:t>
            </a:r>
            <a:r>
              <a:rPr lang="de-DE" sz="1600" b="0" dirty="0">
                <a:solidFill>
                  <a:srgbClr val="003560"/>
                </a:solidFill>
                <a:latin typeface="+mj-lt"/>
              </a:rPr>
              <a:t> and </a:t>
            </a:r>
            <a:r>
              <a:rPr lang="de-DE" sz="1600" b="0" dirty="0" err="1">
                <a:solidFill>
                  <a:srgbClr val="003560"/>
                </a:solidFill>
                <a:latin typeface="+mj-lt"/>
              </a:rPr>
              <a:t>then</a:t>
            </a:r>
            <a:r>
              <a:rPr lang="de-DE" sz="1600" b="0" dirty="0">
                <a:solidFill>
                  <a:srgbClr val="003560"/>
                </a:solidFill>
                <a:latin typeface="+mj-lt"/>
              </a:rPr>
              <a:t> </a:t>
            </a:r>
            <a:r>
              <a:rPr lang="de-DE" sz="1600" b="0" dirty="0" err="1">
                <a:solidFill>
                  <a:srgbClr val="003560"/>
                </a:solidFill>
                <a:latin typeface="+mj-lt"/>
              </a:rPr>
              <a:t>they</a:t>
            </a:r>
            <a:r>
              <a:rPr lang="de-DE" sz="1600" b="0" dirty="0">
                <a:solidFill>
                  <a:srgbClr val="003560"/>
                </a:solidFill>
                <a:latin typeface="+mj-lt"/>
              </a:rPr>
              <a:t> </a:t>
            </a:r>
            <a:r>
              <a:rPr lang="de-DE" sz="1600" b="0" dirty="0" err="1">
                <a:solidFill>
                  <a:srgbClr val="003560"/>
                </a:solidFill>
                <a:latin typeface="+mj-lt"/>
              </a:rPr>
              <a:t>spread</a:t>
            </a:r>
            <a:r>
              <a:rPr lang="de-DE" sz="1600" b="0" dirty="0">
                <a:solidFill>
                  <a:srgbClr val="003560"/>
                </a:solidFill>
                <a:latin typeface="+mj-lt"/>
              </a:rPr>
              <a:t> </a:t>
            </a:r>
            <a:r>
              <a:rPr lang="de-DE" sz="1600" b="0" dirty="0" err="1">
                <a:solidFill>
                  <a:srgbClr val="003560"/>
                </a:solidFill>
                <a:latin typeface="+mj-lt"/>
              </a:rPr>
              <a:t>gravel</a:t>
            </a:r>
            <a:r>
              <a:rPr lang="de-DE" sz="1600" b="0" dirty="0">
                <a:solidFill>
                  <a:srgbClr val="003560"/>
                </a:solidFill>
                <a:latin typeface="+mj-lt"/>
              </a:rPr>
              <a:t> (</a:t>
            </a:r>
            <a:r>
              <a:rPr lang="de-DE" sz="1600" b="0" dirty="0" err="1">
                <a:solidFill>
                  <a:srgbClr val="003560"/>
                </a:solidFill>
                <a:latin typeface="+mj-lt"/>
              </a:rPr>
              <a:t>or</a:t>
            </a:r>
            <a:r>
              <a:rPr lang="de-DE" sz="1600" b="0" dirty="0">
                <a:solidFill>
                  <a:srgbClr val="003560"/>
                </a:solidFill>
                <a:latin typeface="+mj-lt"/>
              </a:rPr>
              <a:t> </a:t>
            </a:r>
            <a:r>
              <a:rPr lang="de-DE" sz="1600" b="0" dirty="0" err="1">
                <a:solidFill>
                  <a:srgbClr val="003560"/>
                </a:solidFill>
                <a:latin typeface="+mj-lt"/>
              </a:rPr>
              <a:t>whatever</a:t>
            </a:r>
            <a:r>
              <a:rPr lang="de-DE" sz="1600" b="0" dirty="0">
                <a:solidFill>
                  <a:srgbClr val="003560"/>
                </a:solidFill>
                <a:latin typeface="+mj-lt"/>
              </a:rPr>
              <a:t> </a:t>
            </a:r>
            <a:r>
              <a:rPr lang="de-DE" sz="1600" b="0" dirty="0" err="1">
                <a:solidFill>
                  <a:srgbClr val="003560"/>
                </a:solidFill>
                <a:latin typeface="+mj-lt"/>
              </a:rPr>
              <a:t>it's</a:t>
            </a:r>
            <a:r>
              <a:rPr lang="de-DE" sz="1600" b="0" dirty="0">
                <a:solidFill>
                  <a:srgbClr val="003560"/>
                </a:solidFill>
                <a:latin typeface="+mj-lt"/>
              </a:rPr>
              <a:t> </a:t>
            </a:r>
            <a:r>
              <a:rPr lang="de-DE" sz="1600" b="0" dirty="0" err="1">
                <a:solidFill>
                  <a:srgbClr val="003560"/>
                </a:solidFill>
                <a:latin typeface="+mj-lt"/>
              </a:rPr>
              <a:t>called</a:t>
            </a:r>
            <a:r>
              <a:rPr lang="de-DE" sz="1600" b="0" dirty="0">
                <a:solidFill>
                  <a:srgbClr val="003560"/>
                </a:solidFill>
                <a:latin typeface="+mj-lt"/>
              </a:rPr>
              <a:t>) </a:t>
            </a:r>
            <a:r>
              <a:rPr lang="de-DE" sz="1600" b="0" dirty="0" err="1">
                <a:solidFill>
                  <a:srgbClr val="003560"/>
                </a:solidFill>
                <a:latin typeface="+mj-lt"/>
              </a:rPr>
              <a:t>over</a:t>
            </a:r>
            <a:r>
              <a:rPr lang="de-DE" sz="1600" b="0" dirty="0">
                <a:solidFill>
                  <a:srgbClr val="003560"/>
                </a:solidFill>
                <a:latin typeface="+mj-lt"/>
              </a:rPr>
              <a:t> </a:t>
            </a:r>
            <a:r>
              <a:rPr lang="de-DE" sz="1600" b="0" dirty="0" err="1">
                <a:solidFill>
                  <a:srgbClr val="003560"/>
                </a:solidFill>
                <a:latin typeface="+mj-lt"/>
              </a:rPr>
              <a:t>it</a:t>
            </a:r>
            <a:r>
              <a:rPr lang="de-DE" sz="1600" b="0" dirty="0">
                <a:solidFill>
                  <a:srgbClr val="003560"/>
                </a:solidFill>
                <a:latin typeface="+mj-lt"/>
              </a:rPr>
              <a:t> like crazy.“</a:t>
            </a:r>
            <a:endParaRPr dirty="0"/>
          </a:p>
        </p:txBody>
      </p:sp>
      <p:sp>
        <p:nvSpPr>
          <p:cNvPr id="7" name="TextBox 58">
            <a:extLst>
              <a:ext uri="{FF2B5EF4-FFF2-40B4-BE49-F238E27FC236}">
                <a16:creationId xmlns:a16="http://schemas.microsoft.com/office/drawing/2014/main" id="{C6359E79-BF46-1615-6030-B57B340F2E1E}"/>
              </a:ext>
            </a:extLst>
          </p:cNvPr>
          <p:cNvSpPr txBox="1"/>
          <p:nvPr/>
        </p:nvSpPr>
        <p:spPr bwMode="auto">
          <a:xfrm>
            <a:off x="5165608" y="3075806"/>
            <a:ext cx="3549476" cy="1323439"/>
          </a:xfrm>
          <a:prstGeom prst="rect">
            <a:avLst/>
          </a:prstGeom>
          <a:noFill/>
          <a:ln w="28575">
            <a:solidFill>
              <a:schemeClr val="bg2"/>
            </a:solidFill>
          </a:ln>
        </p:spPr>
        <p:txBody>
          <a:bodyPr wrap="square" rtlCol="0">
            <a:spAutoFit/>
          </a:bodyPr>
          <a:lstStyle/>
          <a:p>
            <a:pPr algn="ctr">
              <a:defRPr/>
            </a:pPr>
            <a:r>
              <a:rPr lang="de-DE" sz="1600" b="0" dirty="0">
                <a:solidFill>
                  <a:srgbClr val="003560"/>
                </a:solidFill>
                <a:latin typeface="+mj-lt"/>
              </a:rPr>
              <a:t>„</a:t>
            </a:r>
            <a:r>
              <a:rPr lang="de-DE" sz="1600" b="0" dirty="0" err="1">
                <a:solidFill>
                  <a:srgbClr val="003560"/>
                </a:solidFill>
                <a:latin typeface="+mj-lt"/>
              </a:rPr>
              <a:t>Plowed</a:t>
            </a:r>
            <a:r>
              <a:rPr lang="de-DE" sz="1600" b="0" dirty="0">
                <a:solidFill>
                  <a:srgbClr val="003560"/>
                </a:solidFill>
                <a:latin typeface="+mj-lt"/>
              </a:rPr>
              <a:t> </a:t>
            </a:r>
            <a:r>
              <a:rPr lang="de-DE" sz="1600" b="0" dirty="0" err="1">
                <a:solidFill>
                  <a:srgbClr val="003560"/>
                </a:solidFill>
                <a:latin typeface="+mj-lt"/>
              </a:rPr>
              <a:t>sidewalks</a:t>
            </a:r>
            <a:r>
              <a:rPr lang="de-DE" sz="1600" b="0" dirty="0">
                <a:solidFill>
                  <a:srgbClr val="003560"/>
                </a:solidFill>
                <a:latin typeface="+mj-lt"/>
              </a:rPr>
              <a:t>! </a:t>
            </a:r>
            <a:endParaRPr dirty="0"/>
          </a:p>
          <a:p>
            <a:pPr algn="ctr">
              <a:defRPr/>
            </a:pPr>
            <a:r>
              <a:rPr lang="de-DE" sz="1600" b="0" dirty="0">
                <a:solidFill>
                  <a:srgbClr val="003560"/>
                </a:solidFill>
                <a:latin typeface="+mj-lt"/>
              </a:rPr>
              <a:t>In </a:t>
            </a:r>
            <a:r>
              <a:rPr lang="de-DE" sz="1600" b="0" dirty="0">
                <a:solidFill>
                  <a:schemeClr val="bg2"/>
                </a:solidFill>
                <a:latin typeface="+mj-lt"/>
              </a:rPr>
              <a:t>[PLACE] </a:t>
            </a:r>
            <a:r>
              <a:rPr lang="de-DE" sz="1600" b="0" dirty="0" err="1">
                <a:solidFill>
                  <a:srgbClr val="003560"/>
                </a:solidFill>
                <a:latin typeface="+mj-lt"/>
              </a:rPr>
              <a:t>they</a:t>
            </a:r>
            <a:r>
              <a:rPr lang="de-DE" sz="1600" b="0" dirty="0">
                <a:solidFill>
                  <a:srgbClr val="003560"/>
                </a:solidFill>
                <a:latin typeface="+mj-lt"/>
              </a:rPr>
              <a:t> </a:t>
            </a:r>
            <a:r>
              <a:rPr lang="de-DE" sz="1600" b="0" dirty="0" err="1">
                <a:solidFill>
                  <a:srgbClr val="003560"/>
                </a:solidFill>
                <a:latin typeface="+mj-lt"/>
              </a:rPr>
              <a:t>flatten</a:t>
            </a:r>
            <a:r>
              <a:rPr lang="de-DE" sz="1600" b="0" dirty="0">
                <a:solidFill>
                  <a:srgbClr val="003560"/>
                </a:solidFill>
                <a:latin typeface="+mj-lt"/>
              </a:rPr>
              <a:t> </a:t>
            </a:r>
            <a:r>
              <a:rPr lang="de-DE" sz="1600" b="0" dirty="0" err="1">
                <a:solidFill>
                  <a:srgbClr val="003560"/>
                </a:solidFill>
                <a:latin typeface="+mj-lt"/>
              </a:rPr>
              <a:t>the</a:t>
            </a:r>
            <a:r>
              <a:rPr lang="de-DE" sz="1600" b="0" dirty="0">
                <a:solidFill>
                  <a:srgbClr val="003560"/>
                </a:solidFill>
                <a:latin typeface="+mj-lt"/>
              </a:rPr>
              <a:t> </a:t>
            </a:r>
          </a:p>
          <a:p>
            <a:pPr algn="ctr">
              <a:defRPr/>
            </a:pPr>
            <a:r>
              <a:rPr lang="de-DE" sz="1600" b="0" dirty="0" err="1">
                <a:solidFill>
                  <a:srgbClr val="003560"/>
                </a:solidFill>
                <a:latin typeface="+mj-lt"/>
              </a:rPr>
              <a:t>snow</a:t>
            </a:r>
            <a:r>
              <a:rPr lang="de-DE" sz="1600" b="0" dirty="0">
                <a:solidFill>
                  <a:srgbClr val="003560"/>
                </a:solidFill>
                <a:latin typeface="+mj-lt"/>
              </a:rPr>
              <a:t> </a:t>
            </a:r>
            <a:r>
              <a:rPr lang="de-DE" sz="1600" b="0" dirty="0" err="1">
                <a:solidFill>
                  <a:srgbClr val="003560"/>
                </a:solidFill>
                <a:latin typeface="+mj-lt"/>
              </a:rPr>
              <a:t>cover</a:t>
            </a:r>
            <a:r>
              <a:rPr lang="de-DE" sz="1600" b="0" dirty="0">
                <a:solidFill>
                  <a:srgbClr val="003560"/>
                </a:solidFill>
                <a:latin typeface="+mj-lt"/>
              </a:rPr>
              <a:t> and </a:t>
            </a:r>
            <a:r>
              <a:rPr lang="de-DE" sz="1600" b="0" dirty="0" err="1">
                <a:solidFill>
                  <a:srgbClr val="003560"/>
                </a:solidFill>
                <a:latin typeface="+mj-lt"/>
              </a:rPr>
              <a:t>then</a:t>
            </a:r>
            <a:r>
              <a:rPr lang="de-DE" sz="1600" b="0" dirty="0">
                <a:solidFill>
                  <a:srgbClr val="003560"/>
                </a:solidFill>
                <a:latin typeface="+mj-lt"/>
              </a:rPr>
              <a:t> </a:t>
            </a:r>
            <a:r>
              <a:rPr lang="de-DE" sz="1600" b="0" dirty="0" err="1">
                <a:solidFill>
                  <a:srgbClr val="003560"/>
                </a:solidFill>
                <a:latin typeface="+mj-lt"/>
              </a:rPr>
              <a:t>they</a:t>
            </a:r>
            <a:r>
              <a:rPr lang="de-DE" sz="1600" b="0" dirty="0">
                <a:solidFill>
                  <a:srgbClr val="003560"/>
                </a:solidFill>
                <a:latin typeface="+mj-lt"/>
              </a:rPr>
              <a:t> </a:t>
            </a:r>
            <a:r>
              <a:rPr lang="de-DE" sz="1600" b="0" dirty="0" err="1">
                <a:solidFill>
                  <a:srgbClr val="003560"/>
                </a:solidFill>
                <a:latin typeface="+mj-lt"/>
              </a:rPr>
              <a:t>spread</a:t>
            </a:r>
            <a:r>
              <a:rPr lang="de-DE" sz="1600" b="0" dirty="0">
                <a:solidFill>
                  <a:srgbClr val="003560"/>
                </a:solidFill>
                <a:latin typeface="+mj-lt"/>
              </a:rPr>
              <a:t> </a:t>
            </a:r>
            <a:r>
              <a:rPr lang="de-DE" sz="1600" b="0" dirty="0" err="1">
                <a:solidFill>
                  <a:srgbClr val="003560"/>
                </a:solidFill>
                <a:latin typeface="+mj-lt"/>
              </a:rPr>
              <a:t>gravel</a:t>
            </a:r>
            <a:r>
              <a:rPr lang="de-DE" sz="1600" b="0" dirty="0">
                <a:solidFill>
                  <a:srgbClr val="003560"/>
                </a:solidFill>
                <a:latin typeface="+mj-lt"/>
              </a:rPr>
              <a:t> (</a:t>
            </a:r>
            <a:r>
              <a:rPr lang="de-DE" sz="1600" b="0" dirty="0" err="1">
                <a:solidFill>
                  <a:srgbClr val="003560"/>
                </a:solidFill>
                <a:latin typeface="+mj-lt"/>
              </a:rPr>
              <a:t>or</a:t>
            </a:r>
            <a:r>
              <a:rPr lang="de-DE" sz="1600" b="0" dirty="0">
                <a:solidFill>
                  <a:srgbClr val="003560"/>
                </a:solidFill>
                <a:latin typeface="+mj-lt"/>
              </a:rPr>
              <a:t> </a:t>
            </a:r>
            <a:r>
              <a:rPr lang="de-DE" sz="1600" b="0" dirty="0" err="1">
                <a:solidFill>
                  <a:srgbClr val="003560"/>
                </a:solidFill>
                <a:latin typeface="+mj-lt"/>
              </a:rPr>
              <a:t>whatever</a:t>
            </a:r>
            <a:r>
              <a:rPr lang="de-DE" sz="1600" b="0" dirty="0">
                <a:solidFill>
                  <a:srgbClr val="003560"/>
                </a:solidFill>
                <a:latin typeface="+mj-lt"/>
              </a:rPr>
              <a:t> </a:t>
            </a:r>
            <a:r>
              <a:rPr lang="de-DE" sz="1600" b="0" dirty="0" err="1">
                <a:solidFill>
                  <a:srgbClr val="003560"/>
                </a:solidFill>
                <a:latin typeface="+mj-lt"/>
              </a:rPr>
              <a:t>it's</a:t>
            </a:r>
            <a:r>
              <a:rPr lang="de-DE" sz="1600" b="0" dirty="0">
                <a:solidFill>
                  <a:srgbClr val="003560"/>
                </a:solidFill>
                <a:latin typeface="+mj-lt"/>
              </a:rPr>
              <a:t> </a:t>
            </a:r>
            <a:r>
              <a:rPr lang="de-DE" sz="1600" b="0" dirty="0" err="1">
                <a:solidFill>
                  <a:srgbClr val="003560"/>
                </a:solidFill>
                <a:latin typeface="+mj-lt"/>
              </a:rPr>
              <a:t>called</a:t>
            </a:r>
            <a:r>
              <a:rPr lang="de-DE" sz="1600" b="0" dirty="0">
                <a:solidFill>
                  <a:srgbClr val="003560"/>
                </a:solidFill>
                <a:latin typeface="+mj-lt"/>
              </a:rPr>
              <a:t>) </a:t>
            </a:r>
            <a:r>
              <a:rPr lang="de-DE" sz="1600" b="0" dirty="0" err="1">
                <a:solidFill>
                  <a:srgbClr val="003560"/>
                </a:solidFill>
                <a:latin typeface="+mj-lt"/>
              </a:rPr>
              <a:t>over</a:t>
            </a:r>
            <a:r>
              <a:rPr lang="de-DE" sz="1600" b="0" dirty="0">
                <a:solidFill>
                  <a:srgbClr val="003560"/>
                </a:solidFill>
                <a:latin typeface="+mj-lt"/>
              </a:rPr>
              <a:t> </a:t>
            </a:r>
            <a:r>
              <a:rPr lang="de-DE" sz="1600" b="0" dirty="0" err="1">
                <a:solidFill>
                  <a:srgbClr val="003560"/>
                </a:solidFill>
                <a:latin typeface="+mj-lt"/>
              </a:rPr>
              <a:t>it</a:t>
            </a:r>
            <a:r>
              <a:rPr lang="de-DE" sz="1600" b="0" dirty="0">
                <a:solidFill>
                  <a:srgbClr val="003560"/>
                </a:solidFill>
                <a:latin typeface="+mj-lt"/>
              </a:rPr>
              <a:t> like crazy.“ </a:t>
            </a:r>
            <a:endParaRPr dirty="0"/>
          </a:p>
        </p:txBody>
      </p:sp>
      <p:cxnSp>
        <p:nvCxnSpPr>
          <p:cNvPr id="8" name="Straight Arrow Connector 3">
            <a:extLst>
              <a:ext uri="{FF2B5EF4-FFF2-40B4-BE49-F238E27FC236}">
                <a16:creationId xmlns:a16="http://schemas.microsoft.com/office/drawing/2014/main" id="{2810E5C8-5EED-F358-C18D-0CDA9AECF34F}"/>
              </a:ext>
            </a:extLst>
          </p:cNvPr>
          <p:cNvCxnSpPr>
            <a:cxnSpLocks/>
          </p:cNvCxnSpPr>
          <p:nvPr/>
        </p:nvCxnSpPr>
        <p:spPr bwMode="auto">
          <a:xfrm>
            <a:off x="4265789" y="3751173"/>
            <a:ext cx="504056" cy="0"/>
          </a:xfrm>
          <a:prstGeom prst="straightConnector1">
            <a:avLst/>
          </a:prstGeom>
          <a:ln w="76200">
            <a:solidFill>
              <a:schemeClr val="bg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9259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81B9D6-2224-24FD-B021-0D5CA32FA234}"/>
              </a:ext>
            </a:extLst>
          </p:cNvPr>
          <p:cNvSpPr>
            <a:spLocks noGrp="1"/>
          </p:cNvSpPr>
          <p:nvPr>
            <p:ph type="title"/>
          </p:nvPr>
        </p:nvSpPr>
        <p:spPr/>
        <p:txBody>
          <a:bodyPr/>
          <a:lstStyle/>
          <a:p>
            <a:r>
              <a:rPr lang="en-DE" dirty="0"/>
              <a:t>TwiBloCoP</a:t>
            </a:r>
          </a:p>
        </p:txBody>
      </p:sp>
      <p:sp>
        <p:nvSpPr>
          <p:cNvPr id="3" name="Content Placeholder 2">
            <a:extLst>
              <a:ext uri="{FF2B5EF4-FFF2-40B4-BE49-F238E27FC236}">
                <a16:creationId xmlns:a16="http://schemas.microsoft.com/office/drawing/2014/main" id="{0E41EF58-568C-A6D3-DE1F-E80AAF7F6043}"/>
              </a:ext>
            </a:extLst>
          </p:cNvPr>
          <p:cNvSpPr>
            <a:spLocks noGrp="1"/>
          </p:cNvSpPr>
          <p:nvPr>
            <p:ph idx="1"/>
          </p:nvPr>
        </p:nvSpPr>
        <p:spPr>
          <a:xfrm>
            <a:off x="468000" y="918000"/>
            <a:ext cx="6552000" cy="3366000"/>
          </a:xfrm>
        </p:spPr>
        <p:txBody>
          <a:bodyPr/>
          <a:lstStyle/>
          <a:p>
            <a:pPr lvl="2"/>
            <a:r>
              <a:rPr lang="en-DE" sz="1600" dirty="0"/>
              <a:t>Twitter and Blog Corpus – Parenting</a:t>
            </a:r>
          </a:p>
          <a:p>
            <a:pPr lvl="2"/>
            <a:r>
              <a:rPr lang="en-US" sz="1600" dirty="0">
                <a:hlinkClick r:id="rId3"/>
              </a:rPr>
              <a:t>http://tiny.cc/twiblocop</a:t>
            </a:r>
            <a:endParaRPr lang="en-US" sz="1600" dirty="0"/>
          </a:p>
          <a:p>
            <a:pPr lvl="2"/>
            <a:r>
              <a:rPr lang="en-US" sz="1600" dirty="0"/>
              <a:t>Collection period: Oct. 2016–Feb. 2017</a:t>
            </a:r>
          </a:p>
          <a:p>
            <a:pPr lvl="2"/>
            <a:r>
              <a:rPr lang="en-US" sz="1600" dirty="0"/>
              <a:t>Topics: Family life and parenting</a:t>
            </a:r>
          </a:p>
          <a:p>
            <a:pPr lvl="2"/>
            <a:r>
              <a:rPr lang="en-US" sz="1600" dirty="0"/>
              <a:t>Raw text, tokenized, TEI XML format</a:t>
            </a:r>
          </a:p>
        </p:txBody>
      </p:sp>
      <p:sp>
        <p:nvSpPr>
          <p:cNvPr id="4" name="Footer Placeholder 3">
            <a:extLst>
              <a:ext uri="{FF2B5EF4-FFF2-40B4-BE49-F238E27FC236}">
                <a16:creationId xmlns:a16="http://schemas.microsoft.com/office/drawing/2014/main" id="{F4128363-6735-F7C0-9B7C-FB86B62AD3DF}"/>
              </a:ext>
            </a:extLst>
          </p:cNvPr>
          <p:cNvSpPr>
            <a:spLocks noGrp="1"/>
          </p:cNvSpPr>
          <p:nvPr>
            <p:ph type="ftr" sz="quarter" idx="11"/>
          </p:nvPr>
        </p:nvSpPr>
        <p:spPr/>
        <p:txBody>
          <a:bodyPr/>
          <a:lstStyle/>
          <a:p>
            <a:r>
              <a:rPr lang="de-DE"/>
              <a:t>Scheffler | Individual linguistic variation in social media</a:t>
            </a:r>
            <a:endParaRPr lang="de-DE" dirty="0"/>
          </a:p>
        </p:txBody>
      </p:sp>
      <p:sp>
        <p:nvSpPr>
          <p:cNvPr id="5" name="Slide Number Placeholder 4">
            <a:extLst>
              <a:ext uri="{FF2B5EF4-FFF2-40B4-BE49-F238E27FC236}">
                <a16:creationId xmlns:a16="http://schemas.microsoft.com/office/drawing/2014/main" id="{EAB4D85B-DF68-9A5C-A3AD-44A8336A0F01}"/>
              </a:ext>
            </a:extLst>
          </p:cNvPr>
          <p:cNvSpPr>
            <a:spLocks noGrp="1"/>
          </p:cNvSpPr>
          <p:nvPr>
            <p:ph type="sldNum" sz="quarter" idx="12"/>
          </p:nvPr>
        </p:nvSpPr>
        <p:spPr/>
        <p:txBody>
          <a:bodyPr/>
          <a:lstStyle/>
          <a:p>
            <a:fld id="{6C8FC03C-C266-4645-ABC5-645062898383}" type="slidenum">
              <a:rPr lang="de-DE" smtClean="0"/>
              <a:pPr/>
              <a:t>14</a:t>
            </a:fld>
            <a:r>
              <a:rPr lang="de-DE"/>
              <a:t> </a:t>
            </a:r>
            <a:endParaRPr lang="de-DE" dirty="0"/>
          </a:p>
        </p:txBody>
      </p:sp>
      <p:graphicFrame>
        <p:nvGraphicFramePr>
          <p:cNvPr id="6" name="Table 6">
            <a:extLst>
              <a:ext uri="{FF2B5EF4-FFF2-40B4-BE49-F238E27FC236}">
                <a16:creationId xmlns:a16="http://schemas.microsoft.com/office/drawing/2014/main" id="{E27ECAE2-E9AC-B916-F56B-97EDF2C05F35}"/>
              </a:ext>
            </a:extLst>
          </p:cNvPr>
          <p:cNvGraphicFramePr>
            <a:graphicFrameLocks noGrp="1"/>
          </p:cNvGraphicFramePr>
          <p:nvPr>
            <p:extLst>
              <p:ext uri="{D42A27DB-BD31-4B8C-83A1-F6EECF244321}">
                <p14:modId xmlns:p14="http://schemas.microsoft.com/office/powerpoint/2010/main" val="3569498239"/>
              </p:ext>
            </p:extLst>
          </p:nvPr>
        </p:nvGraphicFramePr>
        <p:xfrm>
          <a:off x="1728062" y="2854640"/>
          <a:ext cx="5039876" cy="1483360"/>
        </p:xfrm>
        <a:graphic>
          <a:graphicData uri="http://schemas.openxmlformats.org/drawingml/2006/table">
            <a:tbl>
              <a:tblPr firstRow="1" bandRow="1">
                <a:tableStyleId>{6E25E649-3F16-4E02-A733-19D2CDBF48F0}</a:tableStyleId>
              </a:tblPr>
              <a:tblGrid>
                <a:gridCol w="1871752">
                  <a:extLst>
                    <a:ext uri="{9D8B030D-6E8A-4147-A177-3AD203B41FA5}">
                      <a16:colId xmlns:a16="http://schemas.microsoft.com/office/drawing/2014/main" val="3346599594"/>
                    </a:ext>
                  </a:extLst>
                </a:gridCol>
                <a:gridCol w="1584062">
                  <a:extLst>
                    <a:ext uri="{9D8B030D-6E8A-4147-A177-3AD203B41FA5}">
                      <a16:colId xmlns:a16="http://schemas.microsoft.com/office/drawing/2014/main" val="854653242"/>
                    </a:ext>
                  </a:extLst>
                </a:gridCol>
                <a:gridCol w="1584062">
                  <a:extLst>
                    <a:ext uri="{9D8B030D-6E8A-4147-A177-3AD203B41FA5}">
                      <a16:colId xmlns:a16="http://schemas.microsoft.com/office/drawing/2014/main" val="118460297"/>
                    </a:ext>
                  </a:extLst>
                </a:gridCol>
              </a:tblGrid>
              <a:tr h="370840">
                <a:tc>
                  <a:txBody>
                    <a:bodyPr/>
                    <a:lstStyle/>
                    <a:p>
                      <a:pPr algn="ctr"/>
                      <a:endParaRPr lang="en-DE" sz="1600" dirty="0">
                        <a:solidFill>
                          <a:schemeClr val="tx2"/>
                        </a:solidFill>
                      </a:endParaRPr>
                    </a:p>
                  </a:txBody>
                  <a:tcP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r"/>
                      <a:r>
                        <a:rPr lang="en-US" sz="1600" dirty="0">
                          <a:solidFill>
                            <a:schemeClr val="tx2"/>
                          </a:solidFill>
                        </a:rPr>
                        <a:t>b</a:t>
                      </a:r>
                      <a:r>
                        <a:rPr lang="en-DE" sz="1600" dirty="0">
                          <a:solidFill>
                            <a:schemeClr val="tx2"/>
                          </a:solidFill>
                        </a:rPr>
                        <a:t>log posts</a:t>
                      </a:r>
                    </a:p>
                  </a:txBody>
                  <a:tcP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r"/>
                      <a:r>
                        <a:rPr lang="en-US" sz="1600" dirty="0">
                          <a:solidFill>
                            <a:schemeClr val="tx2"/>
                          </a:solidFill>
                        </a:rPr>
                        <a:t>t</a:t>
                      </a:r>
                      <a:r>
                        <a:rPr lang="en-DE" sz="1600" dirty="0">
                          <a:solidFill>
                            <a:schemeClr val="tx2"/>
                          </a:solidFill>
                        </a:rPr>
                        <a:t>weets</a:t>
                      </a:r>
                    </a:p>
                  </a:txBody>
                  <a:tcP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extLst>
                  <a:ext uri="{0D108BD9-81ED-4DB2-BD59-A6C34878D82A}">
                    <a16:rowId xmlns:a16="http://schemas.microsoft.com/office/drawing/2014/main" val="4214892452"/>
                  </a:ext>
                </a:extLst>
              </a:tr>
              <a:tr h="370840">
                <a:tc>
                  <a:txBody>
                    <a:bodyPr/>
                    <a:lstStyle/>
                    <a:p>
                      <a:pPr algn="ctr"/>
                      <a:r>
                        <a:rPr lang="en-DE" sz="1600" b="1" dirty="0">
                          <a:solidFill>
                            <a:schemeClr val="tx2"/>
                          </a:solidFill>
                        </a:rPr>
                        <a:t>users</a:t>
                      </a:r>
                    </a:p>
                  </a:txBody>
                  <a:tcPr>
                    <a:lnT w="12700" cap="flat" cmpd="sng" algn="ctr">
                      <a:solidFill>
                        <a:schemeClr val="bg2"/>
                      </a:solidFill>
                      <a:prstDash val="solid"/>
                      <a:round/>
                      <a:headEnd type="none" w="med" len="med"/>
                      <a:tailEnd type="none" w="med" len="med"/>
                    </a:lnT>
                    <a:noFill/>
                  </a:tcPr>
                </a:tc>
                <a:tc>
                  <a:txBody>
                    <a:bodyPr/>
                    <a:lstStyle/>
                    <a:p>
                      <a:pPr algn="r"/>
                      <a:r>
                        <a:rPr lang="en-DE" sz="1600" dirty="0">
                          <a:solidFill>
                            <a:schemeClr val="tx2"/>
                          </a:solidFill>
                        </a:rPr>
                        <a:t>44</a:t>
                      </a:r>
                    </a:p>
                  </a:txBody>
                  <a:tcPr>
                    <a:lnT w="12700" cap="flat" cmpd="sng" algn="ctr">
                      <a:solidFill>
                        <a:schemeClr val="bg2"/>
                      </a:solidFill>
                      <a:prstDash val="solid"/>
                      <a:round/>
                      <a:headEnd type="none" w="med" len="med"/>
                      <a:tailEnd type="none" w="med" len="med"/>
                    </a:lnT>
                    <a:noFill/>
                  </a:tcPr>
                </a:tc>
                <a:tc>
                  <a:txBody>
                    <a:bodyPr/>
                    <a:lstStyle/>
                    <a:p>
                      <a:pPr algn="r"/>
                      <a:r>
                        <a:rPr lang="en-DE" sz="1600" dirty="0">
                          <a:solidFill>
                            <a:schemeClr val="tx2"/>
                          </a:solidFill>
                        </a:rPr>
                        <a:t>44</a:t>
                      </a:r>
                    </a:p>
                  </a:txBody>
                  <a:tcPr>
                    <a:lnT w="12700" cap="flat" cmpd="sng" algn="ctr">
                      <a:solidFill>
                        <a:schemeClr val="bg2"/>
                      </a:solidFill>
                      <a:prstDash val="solid"/>
                      <a:round/>
                      <a:headEnd type="none" w="med" len="med"/>
                      <a:tailEnd type="none" w="med" len="med"/>
                    </a:lnT>
                    <a:noFill/>
                  </a:tcPr>
                </a:tc>
                <a:extLst>
                  <a:ext uri="{0D108BD9-81ED-4DB2-BD59-A6C34878D82A}">
                    <a16:rowId xmlns:a16="http://schemas.microsoft.com/office/drawing/2014/main" val="135283316"/>
                  </a:ext>
                </a:extLst>
              </a:tr>
              <a:tr h="370840">
                <a:tc>
                  <a:txBody>
                    <a:bodyPr/>
                    <a:lstStyle/>
                    <a:p>
                      <a:pPr algn="ctr"/>
                      <a:r>
                        <a:rPr lang="en-DE" sz="1600" b="1" dirty="0">
                          <a:solidFill>
                            <a:schemeClr val="tx2"/>
                          </a:solidFill>
                        </a:rPr>
                        <a:t>posts</a:t>
                      </a:r>
                    </a:p>
                  </a:txBody>
                  <a:tcPr>
                    <a:noFill/>
                  </a:tcPr>
                </a:tc>
                <a:tc>
                  <a:txBody>
                    <a:bodyPr/>
                    <a:lstStyle/>
                    <a:p>
                      <a:pPr algn="r"/>
                      <a:r>
                        <a:rPr lang="en-DE" sz="1600" dirty="0">
                          <a:solidFill>
                            <a:schemeClr val="tx2"/>
                          </a:solidFill>
                        </a:rPr>
                        <a:t>468</a:t>
                      </a:r>
                    </a:p>
                  </a:txBody>
                  <a:tcPr>
                    <a:noFill/>
                  </a:tcPr>
                </a:tc>
                <a:tc>
                  <a:txBody>
                    <a:bodyPr/>
                    <a:lstStyle/>
                    <a:p>
                      <a:pPr algn="r"/>
                      <a:r>
                        <a:rPr lang="en-DE" sz="1600" dirty="0">
                          <a:solidFill>
                            <a:schemeClr val="tx2"/>
                          </a:solidFill>
                        </a:rPr>
                        <a:t>81,440</a:t>
                      </a:r>
                    </a:p>
                  </a:txBody>
                  <a:tcPr>
                    <a:noFill/>
                  </a:tcPr>
                </a:tc>
                <a:extLst>
                  <a:ext uri="{0D108BD9-81ED-4DB2-BD59-A6C34878D82A}">
                    <a16:rowId xmlns:a16="http://schemas.microsoft.com/office/drawing/2014/main" val="1325539518"/>
                  </a:ext>
                </a:extLst>
              </a:tr>
              <a:tr h="370840">
                <a:tc>
                  <a:txBody>
                    <a:bodyPr/>
                    <a:lstStyle/>
                    <a:p>
                      <a:pPr algn="ctr"/>
                      <a:r>
                        <a:rPr lang="en-DE" sz="1600" b="1" dirty="0">
                          <a:solidFill>
                            <a:schemeClr val="tx2"/>
                          </a:solidFill>
                        </a:rPr>
                        <a:t>tokens</a:t>
                      </a:r>
                    </a:p>
                  </a:txBody>
                  <a:tcPr>
                    <a:lnB w="12700" cap="flat" cmpd="sng" algn="ctr">
                      <a:solidFill>
                        <a:schemeClr val="bg2"/>
                      </a:solidFill>
                      <a:prstDash val="solid"/>
                      <a:round/>
                      <a:headEnd type="none" w="med" len="med"/>
                      <a:tailEnd type="none" w="med" len="med"/>
                    </a:lnB>
                    <a:noFill/>
                  </a:tcPr>
                </a:tc>
                <a:tc>
                  <a:txBody>
                    <a:bodyPr/>
                    <a:lstStyle/>
                    <a:p>
                      <a:pPr algn="r"/>
                      <a:r>
                        <a:rPr lang="en-DE" sz="1600" dirty="0">
                          <a:solidFill>
                            <a:schemeClr val="tx2"/>
                          </a:solidFill>
                        </a:rPr>
                        <a:t>~360,000</a:t>
                      </a:r>
                    </a:p>
                  </a:txBody>
                  <a:tcPr>
                    <a:lnB w="12700" cap="flat" cmpd="sng" algn="ctr">
                      <a:solidFill>
                        <a:schemeClr val="bg2"/>
                      </a:solidFill>
                      <a:prstDash val="solid"/>
                      <a:round/>
                      <a:headEnd type="none" w="med" len="med"/>
                      <a:tailEnd type="none" w="med" len="med"/>
                    </a:lnB>
                    <a:noFill/>
                  </a:tcPr>
                </a:tc>
                <a:tc>
                  <a:txBody>
                    <a:bodyPr/>
                    <a:lstStyle/>
                    <a:p>
                      <a:pPr algn="r"/>
                      <a:r>
                        <a:rPr lang="en-DE" sz="1600" dirty="0">
                          <a:solidFill>
                            <a:schemeClr val="tx2"/>
                          </a:solidFill>
                        </a:rPr>
                        <a:t>~1,200,000</a:t>
                      </a:r>
                    </a:p>
                  </a:txBody>
                  <a:tcPr>
                    <a:lnB w="12700" cap="flat" cmpd="sng" algn="ctr">
                      <a:solidFill>
                        <a:schemeClr val="bg2"/>
                      </a:solidFill>
                      <a:prstDash val="solid"/>
                      <a:round/>
                      <a:headEnd type="none" w="med" len="med"/>
                      <a:tailEnd type="none" w="med" len="med"/>
                    </a:lnB>
                    <a:noFill/>
                  </a:tcPr>
                </a:tc>
                <a:extLst>
                  <a:ext uri="{0D108BD9-81ED-4DB2-BD59-A6C34878D82A}">
                    <a16:rowId xmlns:a16="http://schemas.microsoft.com/office/drawing/2014/main" val="2927450180"/>
                  </a:ext>
                </a:extLst>
              </a:tr>
            </a:tbl>
          </a:graphicData>
        </a:graphic>
      </p:graphicFrame>
      <p:pic>
        <p:nvPicPr>
          <p:cNvPr id="8" name="Picture 7">
            <a:extLst>
              <a:ext uri="{FF2B5EF4-FFF2-40B4-BE49-F238E27FC236}">
                <a16:creationId xmlns:a16="http://schemas.microsoft.com/office/drawing/2014/main" id="{BDD27BC6-BE05-0208-AE61-EBF73C2A8238}"/>
              </a:ext>
            </a:extLst>
          </p:cNvPr>
          <p:cNvPicPr>
            <a:picLocks noChangeAspect="1"/>
          </p:cNvPicPr>
          <p:nvPr/>
        </p:nvPicPr>
        <p:blipFill>
          <a:blip r:embed="rId4"/>
          <a:stretch>
            <a:fillRect/>
          </a:stretch>
        </p:blipFill>
        <p:spPr>
          <a:xfrm>
            <a:off x="6156176" y="151780"/>
            <a:ext cx="2288860" cy="2288860"/>
          </a:xfrm>
          <a:prstGeom prst="rect">
            <a:avLst/>
          </a:prstGeom>
        </p:spPr>
      </p:pic>
    </p:spTree>
    <p:extLst>
      <p:ext uri="{BB962C8B-B14F-4D97-AF65-F5344CB8AC3E}">
        <p14:creationId xmlns:p14="http://schemas.microsoft.com/office/powerpoint/2010/main" val="21225295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81A4E-9A0D-FC37-C944-E4CC48E2D31C}"/>
              </a:ext>
            </a:extLst>
          </p:cNvPr>
          <p:cNvSpPr>
            <a:spLocks noGrp="1"/>
          </p:cNvSpPr>
          <p:nvPr>
            <p:ph type="title"/>
          </p:nvPr>
        </p:nvSpPr>
        <p:spPr/>
        <p:txBody>
          <a:bodyPr/>
          <a:lstStyle/>
          <a:p>
            <a:r>
              <a:rPr lang="en-DE" dirty="0"/>
              <a:t>TwiBloCoP</a:t>
            </a:r>
          </a:p>
        </p:txBody>
      </p:sp>
      <p:sp>
        <p:nvSpPr>
          <p:cNvPr id="3" name="Content Placeholder 2">
            <a:extLst>
              <a:ext uri="{FF2B5EF4-FFF2-40B4-BE49-F238E27FC236}">
                <a16:creationId xmlns:a16="http://schemas.microsoft.com/office/drawing/2014/main" id="{5D6ECED2-5D72-1EEF-DD4C-FBA1BA566231}"/>
              </a:ext>
            </a:extLst>
          </p:cNvPr>
          <p:cNvSpPr>
            <a:spLocks noGrp="1"/>
          </p:cNvSpPr>
          <p:nvPr>
            <p:ph idx="1"/>
          </p:nvPr>
        </p:nvSpPr>
        <p:spPr/>
        <p:txBody>
          <a:bodyPr/>
          <a:lstStyle/>
          <a:p>
            <a:pPr marL="285750" indent="-285750">
              <a:buSzPct val="100000"/>
              <a:buFont typeface="Arial"/>
              <a:buChar char="•"/>
              <a:defRPr/>
            </a:pPr>
            <a:endParaRPr lang="en-US" sz="1600" b="0" dirty="0"/>
          </a:p>
          <a:p>
            <a:pPr marL="342900" indent="-342900" algn="just">
              <a:buSzPct val="100000"/>
              <a:buFont typeface="+mj-lt"/>
              <a:buAutoNum type="arabicParenBoth"/>
              <a:defRPr/>
            </a:pPr>
            <a:r>
              <a:rPr lang="en-US" sz="1600" b="0" dirty="0"/>
              <a:t>‘Children are our mirrors. If you want to change your child, change YOUR behavior, not the child’s. My son has these tantrums all the time. Regularly. Then it is very difficult to get him out of it. And that is exactly what I would like to do. […] Hm. At some point I asked myself why these fits upset me so much.’			        							 [blog-4421-10]</a:t>
            </a:r>
          </a:p>
          <a:p>
            <a:pPr marL="342900" indent="-342900" algn="just">
              <a:buSzPct val="100000"/>
              <a:buFont typeface="+mj-lt"/>
              <a:buAutoNum type="arabicParenBoth"/>
              <a:defRPr/>
            </a:pPr>
            <a:r>
              <a:rPr lang="en-US" sz="1600" b="0" dirty="0"/>
              <a:t>Alarm rang every 5 minutes since 6 am. Got up right before 8. Great. Worked like a charm🙈						 	  [tweets-7291]</a:t>
            </a:r>
          </a:p>
          <a:p>
            <a:pPr lvl="2"/>
            <a:endParaRPr lang="en-DE" dirty="0"/>
          </a:p>
        </p:txBody>
      </p:sp>
      <p:sp>
        <p:nvSpPr>
          <p:cNvPr id="4" name="Footer Placeholder 3">
            <a:extLst>
              <a:ext uri="{FF2B5EF4-FFF2-40B4-BE49-F238E27FC236}">
                <a16:creationId xmlns:a16="http://schemas.microsoft.com/office/drawing/2014/main" id="{1239E079-B28E-0FB6-372D-AC83BC34EBDD}"/>
              </a:ext>
            </a:extLst>
          </p:cNvPr>
          <p:cNvSpPr>
            <a:spLocks noGrp="1"/>
          </p:cNvSpPr>
          <p:nvPr>
            <p:ph type="ftr" sz="quarter" idx="11"/>
          </p:nvPr>
        </p:nvSpPr>
        <p:spPr/>
        <p:txBody>
          <a:bodyPr/>
          <a:lstStyle/>
          <a:p>
            <a:r>
              <a:rPr lang="de-DE"/>
              <a:t>Scheffler | Individual linguistic variation in social media</a:t>
            </a:r>
            <a:endParaRPr lang="de-DE" dirty="0"/>
          </a:p>
        </p:txBody>
      </p:sp>
      <p:sp>
        <p:nvSpPr>
          <p:cNvPr id="5" name="Slide Number Placeholder 4">
            <a:extLst>
              <a:ext uri="{FF2B5EF4-FFF2-40B4-BE49-F238E27FC236}">
                <a16:creationId xmlns:a16="http://schemas.microsoft.com/office/drawing/2014/main" id="{6FB1063E-A660-660A-8489-C263A9411C73}"/>
              </a:ext>
            </a:extLst>
          </p:cNvPr>
          <p:cNvSpPr>
            <a:spLocks noGrp="1"/>
          </p:cNvSpPr>
          <p:nvPr>
            <p:ph type="sldNum" sz="quarter" idx="12"/>
          </p:nvPr>
        </p:nvSpPr>
        <p:spPr/>
        <p:txBody>
          <a:bodyPr/>
          <a:lstStyle/>
          <a:p>
            <a:fld id="{6C8FC03C-C266-4645-ABC5-645062898383}" type="slidenum">
              <a:rPr lang="de-DE" smtClean="0"/>
              <a:pPr/>
              <a:t>15</a:t>
            </a:fld>
            <a:r>
              <a:rPr lang="de-DE"/>
              <a:t> </a:t>
            </a:r>
            <a:endParaRPr lang="de-DE" dirty="0"/>
          </a:p>
        </p:txBody>
      </p:sp>
    </p:spTree>
    <p:extLst>
      <p:ext uri="{BB962C8B-B14F-4D97-AF65-F5344CB8AC3E}">
        <p14:creationId xmlns:p14="http://schemas.microsoft.com/office/powerpoint/2010/main" val="24897527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30BE5B-806A-6E28-A94E-9B18A045ACB8}"/>
              </a:ext>
            </a:extLst>
          </p:cNvPr>
          <p:cNvSpPr>
            <a:spLocks noGrp="1"/>
          </p:cNvSpPr>
          <p:nvPr>
            <p:ph type="title"/>
          </p:nvPr>
        </p:nvSpPr>
        <p:spPr/>
        <p:txBody>
          <a:bodyPr/>
          <a:lstStyle/>
          <a:p>
            <a:r>
              <a:rPr lang="en-DE" dirty="0"/>
              <a:t>Characteristics of CMC data</a:t>
            </a:r>
          </a:p>
        </p:txBody>
      </p:sp>
      <p:sp>
        <p:nvSpPr>
          <p:cNvPr id="4" name="Footer Placeholder 3">
            <a:extLst>
              <a:ext uri="{FF2B5EF4-FFF2-40B4-BE49-F238E27FC236}">
                <a16:creationId xmlns:a16="http://schemas.microsoft.com/office/drawing/2014/main" id="{8884DEED-4E52-8A76-4FE1-7D67431CEA04}"/>
              </a:ext>
            </a:extLst>
          </p:cNvPr>
          <p:cNvSpPr>
            <a:spLocks noGrp="1"/>
          </p:cNvSpPr>
          <p:nvPr>
            <p:ph type="ftr" sz="quarter" idx="11"/>
          </p:nvPr>
        </p:nvSpPr>
        <p:spPr/>
        <p:txBody>
          <a:bodyPr/>
          <a:lstStyle/>
          <a:p>
            <a:r>
              <a:rPr lang="de-DE"/>
              <a:t>Scheffler | Individual linguistic variation in social media</a:t>
            </a:r>
            <a:endParaRPr lang="de-DE" dirty="0"/>
          </a:p>
        </p:txBody>
      </p:sp>
      <p:sp>
        <p:nvSpPr>
          <p:cNvPr id="5" name="Slide Number Placeholder 4">
            <a:extLst>
              <a:ext uri="{FF2B5EF4-FFF2-40B4-BE49-F238E27FC236}">
                <a16:creationId xmlns:a16="http://schemas.microsoft.com/office/drawing/2014/main" id="{93C6A227-DFDD-989F-EB83-8000D1AC18AD}"/>
              </a:ext>
            </a:extLst>
          </p:cNvPr>
          <p:cNvSpPr>
            <a:spLocks noGrp="1"/>
          </p:cNvSpPr>
          <p:nvPr>
            <p:ph type="sldNum" sz="quarter" idx="12"/>
          </p:nvPr>
        </p:nvSpPr>
        <p:spPr/>
        <p:txBody>
          <a:bodyPr/>
          <a:lstStyle/>
          <a:p>
            <a:fld id="{6C8FC03C-C266-4645-ABC5-645062898383}" type="slidenum">
              <a:rPr lang="de-DE" smtClean="0"/>
              <a:pPr/>
              <a:t>16</a:t>
            </a:fld>
            <a:r>
              <a:rPr lang="de-DE"/>
              <a:t> </a:t>
            </a:r>
            <a:endParaRPr lang="de-DE" dirty="0"/>
          </a:p>
        </p:txBody>
      </p:sp>
      <p:sp>
        <p:nvSpPr>
          <p:cNvPr id="14" name="Content Placeholder 2">
            <a:extLst>
              <a:ext uri="{FF2B5EF4-FFF2-40B4-BE49-F238E27FC236}">
                <a16:creationId xmlns:a16="http://schemas.microsoft.com/office/drawing/2014/main" id="{9E9D799D-F610-2D4A-2965-97CA76B90E20}"/>
              </a:ext>
            </a:extLst>
          </p:cNvPr>
          <p:cNvSpPr txBox="1">
            <a:spLocks/>
          </p:cNvSpPr>
          <p:nvPr/>
        </p:nvSpPr>
        <p:spPr>
          <a:xfrm>
            <a:off x="468000" y="918000"/>
            <a:ext cx="7560000" cy="3366000"/>
          </a:xfrm>
          <a:prstGeom prst="rect">
            <a:avLst/>
          </a:prstGeom>
        </p:spPr>
        <p:txBody>
          <a:bodyPr vert="horz" lIns="0" tIns="0" rIns="0" bIns="0" rtlCol="0" anchor="t" anchorCtr="0">
            <a:noAutofit/>
          </a:bodyPr>
          <a:lstStyle>
            <a:lvl1pPr marL="0" indent="0" algn="l" defTabSz="685800" rtl="0" eaLnBrk="1" latinLnBrk="0" hangingPunct="1">
              <a:lnSpc>
                <a:spcPts val="1800"/>
              </a:lnSpc>
              <a:spcBef>
                <a:spcPts val="0"/>
              </a:spcBef>
              <a:spcAft>
                <a:spcPts val="1200"/>
              </a:spcAft>
              <a:buSzPct val="75000"/>
              <a:buFont typeface="Arial" panose="020B0604020202020204" pitchFamily="34" charset="0"/>
              <a:buNone/>
              <a:defRPr sz="1500" b="1" kern="1200" baseline="0">
                <a:solidFill>
                  <a:schemeClr val="tx2"/>
                </a:solidFill>
                <a:latin typeface="+mn-lt"/>
                <a:ea typeface="+mn-ea"/>
                <a:cs typeface="+mn-cs"/>
              </a:defRPr>
            </a:lvl1pPr>
            <a:lvl2pPr marL="0" indent="0" algn="l" defTabSz="234000" rtl="0" eaLnBrk="1" latinLnBrk="0" hangingPunct="1">
              <a:lnSpc>
                <a:spcPts val="1800"/>
              </a:lnSpc>
              <a:spcBef>
                <a:spcPts val="0"/>
              </a:spcBef>
              <a:spcAft>
                <a:spcPts val="600"/>
              </a:spcAft>
              <a:buSzPct val="75000"/>
              <a:buFont typeface="Arial" panose="020B0604020202020204" pitchFamily="34" charset="0"/>
              <a:buNone/>
              <a:tabLst>
                <a:tab pos="234000" algn="l"/>
              </a:tabLst>
              <a:defRPr sz="1500" kern="1200" baseline="0">
                <a:solidFill>
                  <a:schemeClr val="tx2"/>
                </a:solidFill>
                <a:latin typeface="+mn-lt"/>
                <a:ea typeface="+mn-ea"/>
                <a:cs typeface="+mn-cs"/>
              </a:defRPr>
            </a:lvl2pPr>
            <a:lvl3pPr marL="234000" indent="-234000" algn="l" defTabSz="234000" rtl="0" eaLnBrk="1" latinLnBrk="0" hangingPunct="1">
              <a:lnSpc>
                <a:spcPts val="1800"/>
              </a:lnSpc>
              <a:spcBef>
                <a:spcPts val="0"/>
              </a:spcBef>
              <a:spcAft>
                <a:spcPts val="600"/>
              </a:spcAft>
              <a:buClr>
                <a:schemeClr val="bg2"/>
              </a:buClr>
              <a:buSzPct val="100000"/>
              <a:buFont typeface="Wingdings" panose="05000000000000000000" pitchFamily="2" charset="2"/>
              <a:buChar char="§"/>
              <a:tabLst>
                <a:tab pos="234000" algn="l"/>
              </a:tabLst>
              <a:defRPr sz="1500" kern="1200" baseline="0">
                <a:solidFill>
                  <a:schemeClr val="tx2"/>
                </a:solidFill>
                <a:latin typeface="+mn-lt"/>
                <a:ea typeface="+mn-ea"/>
                <a:cs typeface="+mn-cs"/>
              </a:defRPr>
            </a:lvl3pPr>
            <a:lvl4pPr marL="468000" indent="-234000" algn="l" defTabSz="234000" rtl="0" eaLnBrk="1" latinLnBrk="0" hangingPunct="1">
              <a:lnSpc>
                <a:spcPts val="1800"/>
              </a:lnSpc>
              <a:spcBef>
                <a:spcPts val="0"/>
              </a:spcBef>
              <a:spcAft>
                <a:spcPts val="600"/>
              </a:spcAft>
              <a:buClr>
                <a:schemeClr val="tx2"/>
              </a:buClr>
              <a:buSzPct val="100000"/>
              <a:buFont typeface="Wingdings" panose="05000000000000000000" pitchFamily="2" charset="2"/>
              <a:buChar char="§"/>
              <a:tabLst>
                <a:tab pos="234000" algn="l"/>
              </a:tabLst>
              <a:defRPr sz="1500" kern="1200" baseline="0">
                <a:solidFill>
                  <a:schemeClr val="tx2"/>
                </a:solidFill>
                <a:latin typeface="+mn-lt"/>
                <a:ea typeface="+mn-ea"/>
                <a:cs typeface="+mn-cs"/>
              </a:defRPr>
            </a:lvl4pPr>
            <a:lvl5pPr marL="702000" indent="-234000" algn="l" defTabSz="234000" rtl="0" eaLnBrk="1" latinLnBrk="0" hangingPunct="1">
              <a:lnSpc>
                <a:spcPts val="1800"/>
              </a:lnSpc>
              <a:spcBef>
                <a:spcPts val="0"/>
              </a:spcBef>
              <a:spcAft>
                <a:spcPts val="600"/>
              </a:spcAft>
              <a:buClr>
                <a:schemeClr val="tx2"/>
              </a:buClr>
              <a:buSzPct val="100000"/>
              <a:buFont typeface="Wingdings" panose="05000000000000000000" pitchFamily="2" charset="2"/>
              <a:buChar char="§"/>
              <a:tabLst>
                <a:tab pos="234000" algn="l"/>
              </a:tabLst>
              <a:defRPr sz="1500" kern="1200" baseline="0">
                <a:solidFill>
                  <a:schemeClr val="tx2"/>
                </a:solidFill>
                <a:latin typeface="+mn-lt"/>
                <a:ea typeface="+mn-ea"/>
                <a:cs typeface="+mn-cs"/>
              </a:defRPr>
            </a:lvl5pPr>
            <a:lvl6pPr marL="0" indent="0" algn="l" defTabSz="234000" rtl="0" eaLnBrk="1" latinLnBrk="0" hangingPunct="1">
              <a:lnSpc>
                <a:spcPts val="1800"/>
              </a:lnSpc>
              <a:spcBef>
                <a:spcPts val="0"/>
              </a:spcBef>
              <a:spcAft>
                <a:spcPts val="600"/>
              </a:spcAft>
              <a:buSzPct val="75000"/>
              <a:buFont typeface="+mj-lt"/>
              <a:buNone/>
              <a:tabLst>
                <a:tab pos="234000" algn="l"/>
              </a:tabLst>
              <a:defRPr sz="1500" kern="1200" baseline="0">
                <a:solidFill>
                  <a:schemeClr val="tx2"/>
                </a:solidFill>
                <a:latin typeface="+mn-lt"/>
                <a:ea typeface="+mn-ea"/>
                <a:cs typeface="+mn-cs"/>
              </a:defRPr>
            </a:lvl6pPr>
            <a:lvl7pPr marL="0" indent="0" algn="l" defTabSz="234000" rtl="0" eaLnBrk="1" latinLnBrk="0" hangingPunct="1">
              <a:lnSpc>
                <a:spcPts val="1800"/>
              </a:lnSpc>
              <a:spcBef>
                <a:spcPts val="0"/>
              </a:spcBef>
              <a:spcAft>
                <a:spcPts val="600"/>
              </a:spcAft>
              <a:buSzPct val="75000"/>
              <a:buFont typeface="Arial" panose="020B0604020202020204" pitchFamily="34" charset="0"/>
              <a:buNone/>
              <a:tabLst>
                <a:tab pos="234000" algn="l"/>
              </a:tabLst>
              <a:defRPr sz="1500" kern="1200" baseline="0">
                <a:solidFill>
                  <a:schemeClr val="tx2"/>
                </a:solidFill>
                <a:latin typeface="+mn-lt"/>
                <a:ea typeface="+mn-ea"/>
                <a:cs typeface="+mn-cs"/>
              </a:defRPr>
            </a:lvl7pPr>
            <a:lvl8pPr marL="0" indent="0" algn="l" defTabSz="234000" rtl="0" eaLnBrk="1" latinLnBrk="0" hangingPunct="1">
              <a:lnSpc>
                <a:spcPts val="1800"/>
              </a:lnSpc>
              <a:spcBef>
                <a:spcPts val="0"/>
              </a:spcBef>
              <a:spcAft>
                <a:spcPts val="600"/>
              </a:spcAft>
              <a:buSzPct val="75000"/>
              <a:buFont typeface="Arial" panose="020B0604020202020204" pitchFamily="34" charset="0"/>
              <a:buNone/>
              <a:tabLst>
                <a:tab pos="234000" algn="l"/>
              </a:tabLst>
              <a:defRPr sz="1500" kern="1200" baseline="0">
                <a:solidFill>
                  <a:schemeClr val="tx2"/>
                </a:solidFill>
                <a:latin typeface="+mn-lt"/>
                <a:ea typeface="+mn-ea"/>
                <a:cs typeface="+mn-cs"/>
              </a:defRPr>
            </a:lvl8pPr>
            <a:lvl9pPr marL="0" indent="0" algn="l" defTabSz="234000" rtl="0" eaLnBrk="1" latinLnBrk="0" hangingPunct="1">
              <a:lnSpc>
                <a:spcPts val="1800"/>
              </a:lnSpc>
              <a:spcBef>
                <a:spcPts val="0"/>
              </a:spcBef>
              <a:spcAft>
                <a:spcPts val="600"/>
              </a:spcAft>
              <a:buSzPct val="75000"/>
              <a:buFont typeface="Arial" panose="020B0604020202020204" pitchFamily="34" charset="0"/>
              <a:buNone/>
              <a:tabLst>
                <a:tab pos="234000" algn="l"/>
              </a:tabLst>
              <a:defRPr sz="1500" kern="1200" baseline="0">
                <a:solidFill>
                  <a:schemeClr val="tx2"/>
                </a:solidFill>
                <a:latin typeface="+mn-lt"/>
                <a:ea typeface="+mn-ea"/>
                <a:cs typeface="+mn-cs"/>
              </a:defRPr>
            </a:lvl9pPr>
          </a:lstStyle>
          <a:p>
            <a:pPr lvl="2"/>
            <a:r>
              <a:rPr lang="en-US" sz="1600" dirty="0"/>
              <a:t>Distinct from typical speech and writing, but can share features of either</a:t>
            </a:r>
          </a:p>
          <a:p>
            <a:pPr lvl="2"/>
            <a:r>
              <a:rPr lang="en-US" sz="1600" dirty="0"/>
              <a:t>In measures of complexity, (in)formality both blogs/Twitter differ from (news) text</a:t>
            </a:r>
          </a:p>
          <a:p>
            <a:pPr lvl="2"/>
            <a:r>
              <a:rPr lang="en-US" sz="1600" dirty="0"/>
              <a:t>But Twitter more interactive, and contains “innovative” social-media specific features</a:t>
            </a:r>
          </a:p>
        </p:txBody>
      </p:sp>
      <p:pic>
        <p:nvPicPr>
          <p:cNvPr id="18" name="Picture 17">
            <a:extLst>
              <a:ext uri="{FF2B5EF4-FFF2-40B4-BE49-F238E27FC236}">
                <a16:creationId xmlns:a16="http://schemas.microsoft.com/office/drawing/2014/main" id="{78C91205-D41D-43E0-991F-D7A95D1C1ECC}"/>
              </a:ext>
            </a:extLst>
          </p:cNvPr>
          <p:cNvPicPr>
            <a:picLocks noChangeAspect="1"/>
          </p:cNvPicPr>
          <p:nvPr/>
        </p:nvPicPr>
        <p:blipFill>
          <a:blip r:embed="rId2"/>
          <a:stretch>
            <a:fillRect/>
          </a:stretch>
        </p:blipFill>
        <p:spPr>
          <a:xfrm>
            <a:off x="468000" y="2076001"/>
            <a:ext cx="3911417" cy="2362019"/>
          </a:xfrm>
          <a:prstGeom prst="rect">
            <a:avLst/>
          </a:prstGeom>
        </p:spPr>
      </p:pic>
      <p:pic>
        <p:nvPicPr>
          <p:cNvPr id="20" name="Picture 19">
            <a:extLst>
              <a:ext uri="{FF2B5EF4-FFF2-40B4-BE49-F238E27FC236}">
                <a16:creationId xmlns:a16="http://schemas.microsoft.com/office/drawing/2014/main" id="{5E51DA72-1755-B9E2-0FCA-029196C88FC4}"/>
              </a:ext>
            </a:extLst>
          </p:cNvPr>
          <p:cNvPicPr>
            <a:picLocks noChangeAspect="1"/>
          </p:cNvPicPr>
          <p:nvPr/>
        </p:nvPicPr>
        <p:blipFill>
          <a:blip r:embed="rId3"/>
          <a:stretch>
            <a:fillRect/>
          </a:stretch>
        </p:blipFill>
        <p:spPr>
          <a:xfrm>
            <a:off x="4828277" y="2076001"/>
            <a:ext cx="3911417" cy="2362019"/>
          </a:xfrm>
          <a:prstGeom prst="rect">
            <a:avLst/>
          </a:prstGeom>
        </p:spPr>
      </p:pic>
    </p:spTree>
    <p:extLst>
      <p:ext uri="{BB962C8B-B14F-4D97-AF65-F5344CB8AC3E}">
        <p14:creationId xmlns:p14="http://schemas.microsoft.com/office/powerpoint/2010/main" val="19423580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86AE2-AE6A-2443-1BB8-AF967AA4C752}"/>
              </a:ext>
            </a:extLst>
          </p:cNvPr>
          <p:cNvSpPr>
            <a:spLocks noGrp="1"/>
          </p:cNvSpPr>
          <p:nvPr>
            <p:ph type="title"/>
          </p:nvPr>
        </p:nvSpPr>
        <p:spPr/>
        <p:txBody>
          <a:bodyPr/>
          <a:lstStyle/>
          <a:p>
            <a:r>
              <a:rPr lang="en-DE" dirty="0"/>
              <a:t>Non-standard items</a:t>
            </a:r>
          </a:p>
        </p:txBody>
      </p:sp>
      <p:sp>
        <p:nvSpPr>
          <p:cNvPr id="4" name="Footer Placeholder 3">
            <a:extLst>
              <a:ext uri="{FF2B5EF4-FFF2-40B4-BE49-F238E27FC236}">
                <a16:creationId xmlns:a16="http://schemas.microsoft.com/office/drawing/2014/main" id="{708C2F73-9200-BC82-AF01-53C3A86D71E2}"/>
              </a:ext>
            </a:extLst>
          </p:cNvPr>
          <p:cNvSpPr>
            <a:spLocks noGrp="1"/>
          </p:cNvSpPr>
          <p:nvPr>
            <p:ph type="ftr" sz="quarter" idx="11"/>
          </p:nvPr>
        </p:nvSpPr>
        <p:spPr/>
        <p:txBody>
          <a:bodyPr/>
          <a:lstStyle/>
          <a:p>
            <a:r>
              <a:rPr lang="de-DE"/>
              <a:t>Scheffler | Individual linguistic variation in social media</a:t>
            </a:r>
            <a:endParaRPr lang="de-DE" dirty="0"/>
          </a:p>
        </p:txBody>
      </p:sp>
      <p:sp>
        <p:nvSpPr>
          <p:cNvPr id="5" name="Slide Number Placeholder 4">
            <a:extLst>
              <a:ext uri="{FF2B5EF4-FFF2-40B4-BE49-F238E27FC236}">
                <a16:creationId xmlns:a16="http://schemas.microsoft.com/office/drawing/2014/main" id="{330A5A93-917C-8A45-0579-2D9DABA93FDF}"/>
              </a:ext>
            </a:extLst>
          </p:cNvPr>
          <p:cNvSpPr>
            <a:spLocks noGrp="1"/>
          </p:cNvSpPr>
          <p:nvPr>
            <p:ph type="sldNum" sz="quarter" idx="12"/>
          </p:nvPr>
        </p:nvSpPr>
        <p:spPr/>
        <p:txBody>
          <a:bodyPr/>
          <a:lstStyle/>
          <a:p>
            <a:fld id="{6C8FC03C-C266-4645-ABC5-645062898383}" type="slidenum">
              <a:rPr lang="de-DE" smtClean="0"/>
              <a:pPr/>
              <a:t>17</a:t>
            </a:fld>
            <a:r>
              <a:rPr lang="de-DE"/>
              <a:t> </a:t>
            </a:r>
            <a:endParaRPr lang="de-DE" dirty="0"/>
          </a:p>
        </p:txBody>
      </p:sp>
      <p:pic>
        <p:nvPicPr>
          <p:cNvPr id="11" name="Picture 10">
            <a:extLst>
              <a:ext uri="{FF2B5EF4-FFF2-40B4-BE49-F238E27FC236}">
                <a16:creationId xmlns:a16="http://schemas.microsoft.com/office/drawing/2014/main" id="{36AE9A64-EE03-AA90-690E-E09E9DA80A2A}"/>
              </a:ext>
            </a:extLst>
          </p:cNvPr>
          <p:cNvPicPr>
            <a:picLocks noChangeAspect="1"/>
          </p:cNvPicPr>
          <p:nvPr/>
        </p:nvPicPr>
        <p:blipFill>
          <a:blip r:embed="rId3"/>
          <a:stretch>
            <a:fillRect/>
          </a:stretch>
        </p:blipFill>
        <p:spPr>
          <a:xfrm>
            <a:off x="107504" y="1563639"/>
            <a:ext cx="6489600" cy="2809808"/>
          </a:xfrm>
          <a:prstGeom prst="rect">
            <a:avLst/>
          </a:prstGeom>
        </p:spPr>
      </p:pic>
      <p:sp>
        <p:nvSpPr>
          <p:cNvPr id="3" name="Content Placeholder 2">
            <a:extLst>
              <a:ext uri="{FF2B5EF4-FFF2-40B4-BE49-F238E27FC236}">
                <a16:creationId xmlns:a16="http://schemas.microsoft.com/office/drawing/2014/main" id="{EB67B034-6CE4-1E06-5931-9B93B09D551E}"/>
              </a:ext>
            </a:extLst>
          </p:cNvPr>
          <p:cNvSpPr>
            <a:spLocks noGrp="1"/>
          </p:cNvSpPr>
          <p:nvPr>
            <p:ph idx="1"/>
          </p:nvPr>
        </p:nvSpPr>
        <p:spPr>
          <a:xfrm>
            <a:off x="468000" y="918000"/>
            <a:ext cx="8424480" cy="3366000"/>
          </a:xfrm>
        </p:spPr>
        <p:txBody>
          <a:bodyPr/>
          <a:lstStyle/>
          <a:p>
            <a:pPr lvl="2"/>
            <a:r>
              <a:rPr lang="en-US" sz="1600" dirty="0"/>
              <a:t>F</a:t>
            </a:r>
            <a:r>
              <a:rPr lang="en-DE" sz="1600" dirty="0"/>
              <a:t>requencies per 1000 tokens:</a:t>
            </a:r>
          </a:p>
          <a:p>
            <a:pPr marL="4676775" lvl="1">
              <a:spcAft>
                <a:spcPts val="1200"/>
              </a:spcAft>
              <a:tabLst>
                <a:tab pos="233363" algn="l"/>
              </a:tabLst>
            </a:pPr>
            <a:r>
              <a:rPr lang="en-DE" sz="1600" dirty="0">
                <a:solidFill>
                  <a:schemeClr val="bg2"/>
                </a:solidFill>
              </a:rPr>
              <a:t>(1) </a:t>
            </a:r>
            <a:r>
              <a:rPr lang="en-DE" sz="1600" dirty="0"/>
              <a:t>So excited for CMC-Corpora 🤗</a:t>
            </a:r>
          </a:p>
          <a:p>
            <a:pPr marL="4676775" lvl="1">
              <a:spcAft>
                <a:spcPts val="1200"/>
              </a:spcAft>
              <a:tabLst>
                <a:tab pos="233363" algn="l"/>
              </a:tabLst>
            </a:pPr>
            <a:r>
              <a:rPr lang="en-DE" sz="1600" dirty="0">
                <a:solidFill>
                  <a:schemeClr val="bg2"/>
                </a:solidFill>
              </a:rPr>
              <a:t>(2) </a:t>
            </a:r>
            <a:r>
              <a:rPr lang="en-DE" sz="1600" dirty="0"/>
              <a:t>SO EXCITED FOR CMC-CORPORA!</a:t>
            </a:r>
          </a:p>
          <a:p>
            <a:pPr marL="4676775" lvl="1">
              <a:spcAft>
                <a:spcPts val="1200"/>
              </a:spcAft>
              <a:tabLst>
                <a:tab pos="233363" algn="l"/>
              </a:tabLst>
            </a:pPr>
            <a:r>
              <a:rPr lang="en-DE" sz="1600" dirty="0">
                <a:solidFill>
                  <a:schemeClr val="bg2"/>
                </a:solidFill>
              </a:rPr>
              <a:t>(3) </a:t>
            </a:r>
            <a:r>
              <a:rPr lang="en-DE" sz="1600" dirty="0"/>
              <a:t>Soooooo excited for CMC-Corpora!</a:t>
            </a:r>
          </a:p>
          <a:p>
            <a:pPr marL="4676775" lvl="1">
              <a:spcAft>
                <a:spcPts val="1200"/>
              </a:spcAft>
              <a:tabLst>
                <a:tab pos="233363" algn="l"/>
              </a:tabLst>
            </a:pPr>
            <a:r>
              <a:rPr lang="en-DE" sz="1600" dirty="0">
                <a:solidFill>
                  <a:schemeClr val="bg2"/>
                </a:solidFill>
              </a:rPr>
              <a:t>(4) </a:t>
            </a:r>
            <a:r>
              <a:rPr lang="en-DE" sz="1600" dirty="0"/>
              <a:t>So excited for CMC-Corpora *freu*</a:t>
            </a:r>
          </a:p>
          <a:p>
            <a:pPr marL="0" lvl="2" indent="0">
              <a:buNone/>
            </a:pPr>
            <a:endParaRPr lang="en-DE" dirty="0"/>
          </a:p>
        </p:txBody>
      </p:sp>
    </p:spTree>
    <p:extLst>
      <p:ext uri="{BB962C8B-B14F-4D97-AF65-F5344CB8AC3E}">
        <p14:creationId xmlns:p14="http://schemas.microsoft.com/office/powerpoint/2010/main" val="26636949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862B814A-55FF-D369-4471-4AE509B26D5E}"/>
              </a:ext>
            </a:extLst>
          </p:cNvPr>
          <p:cNvSpPr>
            <a:spLocks noGrp="1"/>
          </p:cNvSpPr>
          <p:nvPr>
            <p:ph type="ftr" sz="quarter" idx="11"/>
          </p:nvPr>
        </p:nvSpPr>
        <p:spPr>
          <a:xfrm>
            <a:off x="720000" y="4752000"/>
            <a:ext cx="6300000" cy="108000"/>
          </a:xfrm>
        </p:spPr>
        <p:txBody>
          <a:bodyPr/>
          <a:lstStyle/>
          <a:p>
            <a:r>
              <a:rPr lang="de-DE" dirty="0"/>
              <a:t>Scheffler | Individual </a:t>
            </a:r>
            <a:r>
              <a:rPr lang="de-DE" dirty="0" err="1"/>
              <a:t>linguistic</a:t>
            </a:r>
            <a:r>
              <a:rPr lang="de-DE" dirty="0"/>
              <a:t> </a:t>
            </a:r>
            <a:r>
              <a:rPr lang="de-DE" dirty="0" err="1"/>
              <a:t>variation</a:t>
            </a:r>
            <a:r>
              <a:rPr lang="de-DE" dirty="0"/>
              <a:t> in social </a:t>
            </a:r>
            <a:r>
              <a:rPr lang="de-DE" dirty="0" err="1"/>
              <a:t>media</a:t>
            </a:r>
            <a:endParaRPr lang="de-DE" dirty="0"/>
          </a:p>
        </p:txBody>
      </p:sp>
      <p:sp>
        <p:nvSpPr>
          <p:cNvPr id="5" name="Slide Number Placeholder 4">
            <a:extLst>
              <a:ext uri="{FF2B5EF4-FFF2-40B4-BE49-F238E27FC236}">
                <a16:creationId xmlns:a16="http://schemas.microsoft.com/office/drawing/2014/main" id="{448C5A32-4592-E319-79BE-BD103EFACD08}"/>
              </a:ext>
            </a:extLst>
          </p:cNvPr>
          <p:cNvSpPr>
            <a:spLocks noGrp="1"/>
          </p:cNvSpPr>
          <p:nvPr>
            <p:ph type="sldNum" sz="quarter" idx="12"/>
          </p:nvPr>
        </p:nvSpPr>
        <p:spPr>
          <a:xfrm>
            <a:off x="324000" y="4752000"/>
            <a:ext cx="252000" cy="108000"/>
          </a:xfrm>
        </p:spPr>
        <p:txBody>
          <a:bodyPr/>
          <a:lstStyle/>
          <a:p>
            <a:fld id="{6C8FC03C-C266-4645-ABC5-645062898383}" type="slidenum">
              <a:rPr lang="de-DE" smtClean="0"/>
              <a:pPr/>
              <a:t>18</a:t>
            </a:fld>
            <a:r>
              <a:rPr lang="de-DE" dirty="0"/>
              <a:t> </a:t>
            </a:r>
          </a:p>
        </p:txBody>
      </p:sp>
      <p:pic>
        <p:nvPicPr>
          <p:cNvPr id="7" name="Picture 6">
            <a:extLst>
              <a:ext uri="{FF2B5EF4-FFF2-40B4-BE49-F238E27FC236}">
                <a16:creationId xmlns:a16="http://schemas.microsoft.com/office/drawing/2014/main" id="{7F206E11-3E39-1FDA-4F97-E62A7C516EFA}"/>
              </a:ext>
            </a:extLst>
          </p:cNvPr>
          <p:cNvPicPr>
            <a:picLocks noChangeAspect="1"/>
          </p:cNvPicPr>
          <p:nvPr/>
        </p:nvPicPr>
        <p:blipFill rotWithShape="1">
          <a:blip r:embed="rId3"/>
          <a:srcRect b="19107"/>
          <a:stretch/>
        </p:blipFill>
        <p:spPr>
          <a:xfrm>
            <a:off x="2902078" y="1223292"/>
            <a:ext cx="3333946" cy="2696915"/>
          </a:xfrm>
          <a:prstGeom prst="rect">
            <a:avLst/>
          </a:prstGeom>
        </p:spPr>
      </p:pic>
      <p:pic>
        <p:nvPicPr>
          <p:cNvPr id="9" name="Picture 8">
            <a:extLst>
              <a:ext uri="{FF2B5EF4-FFF2-40B4-BE49-F238E27FC236}">
                <a16:creationId xmlns:a16="http://schemas.microsoft.com/office/drawing/2014/main" id="{0A807E8F-6D89-0497-5454-07854CF79785}"/>
              </a:ext>
            </a:extLst>
          </p:cNvPr>
          <p:cNvPicPr>
            <a:picLocks noChangeAspect="1"/>
          </p:cNvPicPr>
          <p:nvPr/>
        </p:nvPicPr>
        <p:blipFill rotWithShape="1">
          <a:blip r:embed="rId4"/>
          <a:srcRect b="13601"/>
          <a:stretch/>
        </p:blipFill>
        <p:spPr>
          <a:xfrm>
            <a:off x="6351199" y="843558"/>
            <a:ext cx="730271" cy="630951"/>
          </a:xfrm>
          <a:prstGeom prst="rect">
            <a:avLst/>
          </a:prstGeom>
        </p:spPr>
      </p:pic>
      <p:pic>
        <p:nvPicPr>
          <p:cNvPr id="11" name="Picture 10">
            <a:extLst>
              <a:ext uri="{FF2B5EF4-FFF2-40B4-BE49-F238E27FC236}">
                <a16:creationId xmlns:a16="http://schemas.microsoft.com/office/drawing/2014/main" id="{9158A2EB-6E62-98CB-1138-0807CA5C34B6}"/>
              </a:ext>
            </a:extLst>
          </p:cNvPr>
          <p:cNvPicPr>
            <a:picLocks noChangeAspect="1"/>
          </p:cNvPicPr>
          <p:nvPr/>
        </p:nvPicPr>
        <p:blipFill rotWithShape="1">
          <a:blip r:embed="rId5"/>
          <a:srcRect b="21301"/>
          <a:stretch/>
        </p:blipFill>
        <p:spPr>
          <a:xfrm>
            <a:off x="6938630" y="1159033"/>
            <a:ext cx="801722" cy="630952"/>
          </a:xfrm>
          <a:prstGeom prst="rect">
            <a:avLst/>
          </a:prstGeom>
        </p:spPr>
      </p:pic>
      <p:pic>
        <p:nvPicPr>
          <p:cNvPr id="13" name="Picture 12">
            <a:extLst>
              <a:ext uri="{FF2B5EF4-FFF2-40B4-BE49-F238E27FC236}">
                <a16:creationId xmlns:a16="http://schemas.microsoft.com/office/drawing/2014/main" id="{CF19F7CD-F1D9-A940-61C7-6EF1E382AE3F}"/>
              </a:ext>
            </a:extLst>
          </p:cNvPr>
          <p:cNvPicPr>
            <a:picLocks noChangeAspect="1"/>
          </p:cNvPicPr>
          <p:nvPr/>
        </p:nvPicPr>
        <p:blipFill rotWithShape="1">
          <a:blip r:embed="rId6"/>
          <a:srcRect b="15001"/>
          <a:stretch/>
        </p:blipFill>
        <p:spPr>
          <a:xfrm>
            <a:off x="6905705" y="535898"/>
            <a:ext cx="801722" cy="681459"/>
          </a:xfrm>
          <a:prstGeom prst="rect">
            <a:avLst/>
          </a:prstGeom>
        </p:spPr>
      </p:pic>
      <p:sp>
        <p:nvSpPr>
          <p:cNvPr id="14" name="TextBox 13">
            <a:extLst>
              <a:ext uri="{FF2B5EF4-FFF2-40B4-BE49-F238E27FC236}">
                <a16:creationId xmlns:a16="http://schemas.microsoft.com/office/drawing/2014/main" id="{D63A9840-CB41-9D93-F719-21BD97D1D2B5}"/>
              </a:ext>
            </a:extLst>
          </p:cNvPr>
          <p:cNvSpPr txBox="1"/>
          <p:nvPr/>
        </p:nvSpPr>
        <p:spPr>
          <a:xfrm>
            <a:off x="7641237" y="876627"/>
            <a:ext cx="801721" cy="338554"/>
          </a:xfrm>
          <a:prstGeom prst="rect">
            <a:avLst/>
          </a:prstGeom>
          <a:noFill/>
        </p:spPr>
        <p:txBody>
          <a:bodyPr wrap="square" rtlCol="0">
            <a:spAutoFit/>
          </a:bodyPr>
          <a:lstStyle/>
          <a:p>
            <a:r>
              <a:rPr lang="en-DE" sz="1600" dirty="0">
                <a:solidFill>
                  <a:schemeClr val="tx2"/>
                </a:solidFill>
              </a:rPr>
              <a:t>Topic</a:t>
            </a:r>
          </a:p>
        </p:txBody>
      </p:sp>
      <p:pic>
        <p:nvPicPr>
          <p:cNvPr id="16" name="Picture 15">
            <a:extLst>
              <a:ext uri="{FF2B5EF4-FFF2-40B4-BE49-F238E27FC236}">
                <a16:creationId xmlns:a16="http://schemas.microsoft.com/office/drawing/2014/main" id="{00C2AAEA-7CCC-E9B1-3634-5026E66DB6DC}"/>
              </a:ext>
            </a:extLst>
          </p:cNvPr>
          <p:cNvPicPr>
            <a:picLocks noChangeAspect="1"/>
          </p:cNvPicPr>
          <p:nvPr/>
        </p:nvPicPr>
        <p:blipFill>
          <a:blip r:embed="rId7"/>
          <a:stretch>
            <a:fillRect/>
          </a:stretch>
        </p:blipFill>
        <p:spPr>
          <a:xfrm flipH="1">
            <a:off x="1753271" y="706936"/>
            <a:ext cx="801721" cy="801721"/>
          </a:xfrm>
          <a:prstGeom prst="rect">
            <a:avLst/>
          </a:prstGeom>
        </p:spPr>
      </p:pic>
      <p:sp>
        <p:nvSpPr>
          <p:cNvPr id="17" name="TextBox 16">
            <a:extLst>
              <a:ext uri="{FF2B5EF4-FFF2-40B4-BE49-F238E27FC236}">
                <a16:creationId xmlns:a16="http://schemas.microsoft.com/office/drawing/2014/main" id="{DA999E64-7725-EFF4-D447-E2C60CF06688}"/>
              </a:ext>
            </a:extLst>
          </p:cNvPr>
          <p:cNvSpPr txBox="1"/>
          <p:nvPr/>
        </p:nvSpPr>
        <p:spPr>
          <a:xfrm>
            <a:off x="755576" y="873267"/>
            <a:ext cx="1064154" cy="338554"/>
          </a:xfrm>
          <a:prstGeom prst="rect">
            <a:avLst/>
          </a:prstGeom>
          <a:noFill/>
        </p:spPr>
        <p:txBody>
          <a:bodyPr wrap="square" rtlCol="0">
            <a:spAutoFit/>
          </a:bodyPr>
          <a:lstStyle/>
          <a:p>
            <a:r>
              <a:rPr lang="en-DE" sz="1600" dirty="0">
                <a:solidFill>
                  <a:schemeClr val="tx2"/>
                </a:solidFill>
              </a:rPr>
              <a:t>Individual</a:t>
            </a:r>
          </a:p>
        </p:txBody>
      </p:sp>
      <p:pic>
        <p:nvPicPr>
          <p:cNvPr id="19" name="Picture 18">
            <a:extLst>
              <a:ext uri="{FF2B5EF4-FFF2-40B4-BE49-F238E27FC236}">
                <a16:creationId xmlns:a16="http://schemas.microsoft.com/office/drawing/2014/main" id="{1BF06935-9CE0-2108-968A-8E477A87DE35}"/>
              </a:ext>
            </a:extLst>
          </p:cNvPr>
          <p:cNvPicPr>
            <a:picLocks noChangeAspect="1"/>
          </p:cNvPicPr>
          <p:nvPr/>
        </p:nvPicPr>
        <p:blipFill>
          <a:blip r:embed="rId8"/>
          <a:stretch>
            <a:fillRect/>
          </a:stretch>
        </p:blipFill>
        <p:spPr>
          <a:xfrm>
            <a:off x="1591111" y="3418714"/>
            <a:ext cx="917281" cy="917281"/>
          </a:xfrm>
          <a:prstGeom prst="rect">
            <a:avLst/>
          </a:prstGeom>
        </p:spPr>
      </p:pic>
      <p:sp>
        <p:nvSpPr>
          <p:cNvPr id="20" name="TextBox 19">
            <a:extLst>
              <a:ext uri="{FF2B5EF4-FFF2-40B4-BE49-F238E27FC236}">
                <a16:creationId xmlns:a16="http://schemas.microsoft.com/office/drawing/2014/main" id="{11479744-17E0-E1B5-7895-B15FD779E969}"/>
              </a:ext>
            </a:extLst>
          </p:cNvPr>
          <p:cNvSpPr txBox="1"/>
          <p:nvPr/>
        </p:nvSpPr>
        <p:spPr>
          <a:xfrm>
            <a:off x="689117" y="3684777"/>
            <a:ext cx="1064154" cy="338554"/>
          </a:xfrm>
          <a:prstGeom prst="rect">
            <a:avLst/>
          </a:prstGeom>
          <a:noFill/>
        </p:spPr>
        <p:txBody>
          <a:bodyPr wrap="square" rtlCol="0">
            <a:spAutoFit/>
          </a:bodyPr>
          <a:lstStyle/>
          <a:p>
            <a:r>
              <a:rPr lang="en-DE" sz="1600" dirty="0">
                <a:solidFill>
                  <a:schemeClr val="tx2"/>
                </a:solidFill>
              </a:rPr>
              <a:t>Medium</a:t>
            </a:r>
          </a:p>
        </p:txBody>
      </p:sp>
      <p:pic>
        <p:nvPicPr>
          <p:cNvPr id="22" name="Picture 21">
            <a:extLst>
              <a:ext uri="{FF2B5EF4-FFF2-40B4-BE49-F238E27FC236}">
                <a16:creationId xmlns:a16="http://schemas.microsoft.com/office/drawing/2014/main" id="{D508F233-5368-B023-FAF4-6FED72F3D616}"/>
              </a:ext>
            </a:extLst>
          </p:cNvPr>
          <p:cNvPicPr>
            <a:picLocks noChangeAspect="1"/>
          </p:cNvPicPr>
          <p:nvPr/>
        </p:nvPicPr>
        <p:blipFill>
          <a:blip r:embed="rId9"/>
          <a:stretch>
            <a:fillRect/>
          </a:stretch>
        </p:blipFill>
        <p:spPr>
          <a:xfrm>
            <a:off x="6635607" y="3555864"/>
            <a:ext cx="528725" cy="528725"/>
          </a:xfrm>
          <a:prstGeom prst="rect">
            <a:avLst/>
          </a:prstGeom>
        </p:spPr>
      </p:pic>
      <p:pic>
        <p:nvPicPr>
          <p:cNvPr id="24" name="Picture 23">
            <a:extLst>
              <a:ext uri="{FF2B5EF4-FFF2-40B4-BE49-F238E27FC236}">
                <a16:creationId xmlns:a16="http://schemas.microsoft.com/office/drawing/2014/main" id="{A8F4D489-86E1-56D6-AC76-584FF7256F5A}"/>
              </a:ext>
            </a:extLst>
          </p:cNvPr>
          <p:cNvPicPr>
            <a:picLocks noChangeAspect="1"/>
          </p:cNvPicPr>
          <p:nvPr/>
        </p:nvPicPr>
        <p:blipFill>
          <a:blip r:embed="rId10"/>
          <a:stretch>
            <a:fillRect/>
          </a:stretch>
        </p:blipFill>
        <p:spPr>
          <a:xfrm>
            <a:off x="7112511" y="3843225"/>
            <a:ext cx="528725" cy="528725"/>
          </a:xfrm>
          <a:prstGeom prst="rect">
            <a:avLst/>
          </a:prstGeom>
        </p:spPr>
      </p:pic>
      <p:sp>
        <p:nvSpPr>
          <p:cNvPr id="25" name="TextBox 24">
            <a:extLst>
              <a:ext uri="{FF2B5EF4-FFF2-40B4-BE49-F238E27FC236}">
                <a16:creationId xmlns:a16="http://schemas.microsoft.com/office/drawing/2014/main" id="{E982896F-109A-9C9A-A32E-14FDBC8933E4}"/>
              </a:ext>
            </a:extLst>
          </p:cNvPr>
          <p:cNvSpPr txBox="1"/>
          <p:nvPr/>
        </p:nvSpPr>
        <p:spPr>
          <a:xfrm>
            <a:off x="7641236" y="3831073"/>
            <a:ext cx="1035220" cy="338554"/>
          </a:xfrm>
          <a:prstGeom prst="rect">
            <a:avLst/>
          </a:prstGeom>
          <a:noFill/>
        </p:spPr>
        <p:txBody>
          <a:bodyPr wrap="square" rtlCol="0">
            <a:spAutoFit/>
          </a:bodyPr>
          <a:lstStyle/>
          <a:p>
            <a:r>
              <a:rPr lang="en-DE" sz="1600" dirty="0">
                <a:solidFill>
                  <a:schemeClr val="tx2"/>
                </a:solidFill>
              </a:rPr>
              <a:t>Register</a:t>
            </a:r>
          </a:p>
        </p:txBody>
      </p:sp>
      <p:cxnSp>
        <p:nvCxnSpPr>
          <p:cNvPr id="27" name="Straight Arrow Connector 26">
            <a:extLst>
              <a:ext uri="{FF2B5EF4-FFF2-40B4-BE49-F238E27FC236}">
                <a16:creationId xmlns:a16="http://schemas.microsoft.com/office/drawing/2014/main" id="{8B77ECD0-2E83-35E0-40E1-F72A833AC608}"/>
              </a:ext>
            </a:extLst>
          </p:cNvPr>
          <p:cNvCxnSpPr/>
          <p:nvPr/>
        </p:nvCxnSpPr>
        <p:spPr>
          <a:xfrm flipV="1">
            <a:off x="2627784" y="3418714"/>
            <a:ext cx="648072" cy="449180"/>
          </a:xfrm>
          <a:prstGeom prst="straightConnector1">
            <a:avLst/>
          </a:prstGeom>
          <a:ln w="2540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2" name="Straight Arrow Connector 1">
            <a:extLst>
              <a:ext uri="{FF2B5EF4-FFF2-40B4-BE49-F238E27FC236}">
                <a16:creationId xmlns:a16="http://schemas.microsoft.com/office/drawing/2014/main" id="{011880A8-7A88-60E4-3632-C10B5E41C5B7}"/>
              </a:ext>
            </a:extLst>
          </p:cNvPr>
          <p:cNvCxnSpPr>
            <a:cxnSpLocks/>
          </p:cNvCxnSpPr>
          <p:nvPr/>
        </p:nvCxnSpPr>
        <p:spPr>
          <a:xfrm>
            <a:off x="2627784" y="1527148"/>
            <a:ext cx="648072" cy="449180"/>
          </a:xfrm>
          <a:prstGeom prst="straightConnector1">
            <a:avLst/>
          </a:prstGeom>
          <a:ln w="2540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3" name="Straight Arrow Connector 2">
            <a:extLst>
              <a:ext uri="{FF2B5EF4-FFF2-40B4-BE49-F238E27FC236}">
                <a16:creationId xmlns:a16="http://schemas.microsoft.com/office/drawing/2014/main" id="{C03A71B3-F757-F48A-6FC3-18028B4A532D}"/>
              </a:ext>
            </a:extLst>
          </p:cNvPr>
          <p:cNvCxnSpPr>
            <a:cxnSpLocks/>
          </p:cNvCxnSpPr>
          <p:nvPr/>
        </p:nvCxnSpPr>
        <p:spPr>
          <a:xfrm flipH="1">
            <a:off x="5981638" y="1527148"/>
            <a:ext cx="648072" cy="449180"/>
          </a:xfrm>
          <a:prstGeom prst="straightConnector1">
            <a:avLst/>
          </a:prstGeom>
          <a:ln w="2540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07B3DCF7-9CC4-5CAB-47F8-376F285BB17D}"/>
              </a:ext>
            </a:extLst>
          </p:cNvPr>
          <p:cNvCxnSpPr>
            <a:cxnSpLocks/>
          </p:cNvCxnSpPr>
          <p:nvPr/>
        </p:nvCxnSpPr>
        <p:spPr>
          <a:xfrm flipH="1" flipV="1">
            <a:off x="5981638" y="3428174"/>
            <a:ext cx="648072" cy="449180"/>
          </a:xfrm>
          <a:prstGeom prst="straightConnector1">
            <a:avLst/>
          </a:prstGeom>
          <a:ln w="25400">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8FE2CAD2-564C-3BE3-BFDA-0D762780D850}"/>
              </a:ext>
            </a:extLst>
          </p:cNvPr>
          <p:cNvSpPr/>
          <p:nvPr/>
        </p:nvSpPr>
        <p:spPr>
          <a:xfrm>
            <a:off x="557744" y="401101"/>
            <a:ext cx="2514731" cy="144043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0" name="Oval 9">
            <a:extLst>
              <a:ext uri="{FF2B5EF4-FFF2-40B4-BE49-F238E27FC236}">
                <a16:creationId xmlns:a16="http://schemas.microsoft.com/office/drawing/2014/main" id="{2BB7A1A0-76A4-0C07-F935-1666A5F283BF}"/>
              </a:ext>
            </a:extLst>
          </p:cNvPr>
          <p:cNvSpPr/>
          <p:nvPr/>
        </p:nvSpPr>
        <p:spPr>
          <a:xfrm>
            <a:off x="6161725" y="3260024"/>
            <a:ext cx="2514731" cy="144043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973527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7BCBCC6-79C1-C8B1-2632-77187E1C9D5F}"/>
              </a:ext>
            </a:extLst>
          </p:cNvPr>
          <p:cNvSpPr>
            <a:spLocks noGrp="1"/>
          </p:cNvSpPr>
          <p:nvPr>
            <p:ph type="title"/>
          </p:nvPr>
        </p:nvSpPr>
        <p:spPr/>
        <p:txBody>
          <a:bodyPr/>
          <a:lstStyle/>
          <a:p>
            <a:r>
              <a:rPr lang="en-DE" dirty="0"/>
              <a:t>Individual variation</a:t>
            </a:r>
          </a:p>
        </p:txBody>
      </p:sp>
      <p:sp>
        <p:nvSpPr>
          <p:cNvPr id="7" name="Text Placeholder 6">
            <a:extLst>
              <a:ext uri="{FF2B5EF4-FFF2-40B4-BE49-F238E27FC236}">
                <a16:creationId xmlns:a16="http://schemas.microsoft.com/office/drawing/2014/main" id="{9AF453C9-FE62-4BC0-B904-D7AF5B589B9F}"/>
              </a:ext>
            </a:extLst>
          </p:cNvPr>
          <p:cNvSpPr>
            <a:spLocks noGrp="1"/>
          </p:cNvSpPr>
          <p:nvPr>
            <p:ph type="body" sz="quarter" idx="10"/>
          </p:nvPr>
        </p:nvSpPr>
        <p:spPr/>
        <p:txBody>
          <a:bodyPr/>
          <a:lstStyle/>
          <a:p>
            <a:endParaRPr lang="en-DE"/>
          </a:p>
        </p:txBody>
      </p:sp>
      <p:sp>
        <p:nvSpPr>
          <p:cNvPr id="4" name="Footer Placeholder 3">
            <a:extLst>
              <a:ext uri="{FF2B5EF4-FFF2-40B4-BE49-F238E27FC236}">
                <a16:creationId xmlns:a16="http://schemas.microsoft.com/office/drawing/2014/main" id="{787BD456-B1DF-6689-8897-91D4EA61CA54}"/>
              </a:ext>
            </a:extLst>
          </p:cNvPr>
          <p:cNvSpPr>
            <a:spLocks noGrp="1"/>
          </p:cNvSpPr>
          <p:nvPr>
            <p:ph type="ftr" sz="quarter" idx="4294967295"/>
          </p:nvPr>
        </p:nvSpPr>
        <p:spPr>
          <a:xfrm>
            <a:off x="0" y="4751388"/>
            <a:ext cx="6299200" cy="107950"/>
          </a:xfrm>
        </p:spPr>
        <p:txBody>
          <a:bodyPr/>
          <a:lstStyle/>
          <a:p>
            <a:r>
              <a:rPr lang="de-DE"/>
              <a:t>Scheffler | Individual linguistic variation in social media</a:t>
            </a:r>
            <a:endParaRPr lang="de-DE" dirty="0"/>
          </a:p>
        </p:txBody>
      </p:sp>
      <p:sp>
        <p:nvSpPr>
          <p:cNvPr id="5" name="Slide Number Placeholder 4">
            <a:extLst>
              <a:ext uri="{FF2B5EF4-FFF2-40B4-BE49-F238E27FC236}">
                <a16:creationId xmlns:a16="http://schemas.microsoft.com/office/drawing/2014/main" id="{494F18DC-59CD-98BF-C572-0D7D1BE2FBE4}"/>
              </a:ext>
            </a:extLst>
          </p:cNvPr>
          <p:cNvSpPr>
            <a:spLocks noGrp="1"/>
          </p:cNvSpPr>
          <p:nvPr>
            <p:ph type="sldNum" sz="quarter" idx="4294967295"/>
          </p:nvPr>
        </p:nvSpPr>
        <p:spPr>
          <a:xfrm>
            <a:off x="0" y="4751388"/>
            <a:ext cx="252413" cy="107950"/>
          </a:xfrm>
        </p:spPr>
        <p:txBody>
          <a:bodyPr/>
          <a:lstStyle/>
          <a:p>
            <a:fld id="{6C8FC03C-C266-4645-ABC5-645062898383}" type="slidenum">
              <a:rPr lang="de-DE" smtClean="0"/>
              <a:pPr/>
              <a:t>19</a:t>
            </a:fld>
            <a:r>
              <a:rPr lang="de-DE"/>
              <a:t> </a:t>
            </a:r>
            <a:endParaRPr lang="de-DE" dirty="0"/>
          </a:p>
        </p:txBody>
      </p:sp>
      <p:pic>
        <p:nvPicPr>
          <p:cNvPr id="8" name="Picture 7">
            <a:extLst>
              <a:ext uri="{FF2B5EF4-FFF2-40B4-BE49-F238E27FC236}">
                <a16:creationId xmlns:a16="http://schemas.microsoft.com/office/drawing/2014/main" id="{3026D530-581C-D4C9-92DF-06612FB25692}"/>
              </a:ext>
            </a:extLst>
          </p:cNvPr>
          <p:cNvPicPr>
            <a:picLocks noChangeAspect="1"/>
          </p:cNvPicPr>
          <p:nvPr/>
        </p:nvPicPr>
        <p:blipFill>
          <a:blip r:embed="rId2">
            <a:lum bright="70000" contrast="-70000"/>
          </a:blip>
          <a:stretch>
            <a:fillRect/>
          </a:stretch>
        </p:blipFill>
        <p:spPr>
          <a:xfrm flipH="1">
            <a:off x="7157505" y="3243775"/>
            <a:ext cx="1233769" cy="1233769"/>
          </a:xfrm>
          <a:prstGeom prst="rect">
            <a:avLst/>
          </a:prstGeom>
        </p:spPr>
      </p:pic>
      <p:pic>
        <p:nvPicPr>
          <p:cNvPr id="10" name="Picture 9">
            <a:extLst>
              <a:ext uri="{FF2B5EF4-FFF2-40B4-BE49-F238E27FC236}">
                <a16:creationId xmlns:a16="http://schemas.microsoft.com/office/drawing/2014/main" id="{B13E8650-459A-5222-8FFA-9C02B44960AF}"/>
              </a:ext>
            </a:extLst>
          </p:cNvPr>
          <p:cNvPicPr>
            <a:picLocks noChangeAspect="1"/>
          </p:cNvPicPr>
          <p:nvPr/>
        </p:nvPicPr>
        <p:blipFill>
          <a:blip r:embed="rId2">
            <a:duotone>
              <a:schemeClr val="accent2">
                <a:shade val="45000"/>
                <a:satMod val="135000"/>
              </a:schemeClr>
              <a:prstClr val="white"/>
            </a:duotone>
          </a:blip>
          <a:stretch>
            <a:fillRect/>
          </a:stretch>
        </p:blipFill>
        <p:spPr>
          <a:xfrm flipH="1">
            <a:off x="5580112" y="3139369"/>
            <a:ext cx="1233769" cy="1233769"/>
          </a:xfrm>
          <a:prstGeom prst="rect">
            <a:avLst/>
          </a:prstGeom>
        </p:spPr>
      </p:pic>
      <p:pic>
        <p:nvPicPr>
          <p:cNvPr id="9" name="Picture 8">
            <a:extLst>
              <a:ext uri="{FF2B5EF4-FFF2-40B4-BE49-F238E27FC236}">
                <a16:creationId xmlns:a16="http://schemas.microsoft.com/office/drawing/2014/main" id="{6406D8E5-0954-5942-2440-CB78D97A0804}"/>
              </a:ext>
            </a:extLst>
          </p:cNvPr>
          <p:cNvPicPr>
            <a:picLocks noChangeAspect="1"/>
          </p:cNvPicPr>
          <p:nvPr/>
        </p:nvPicPr>
        <p:blipFill>
          <a:blip r:embed="rId2">
            <a:duotone>
              <a:schemeClr val="bg2">
                <a:shade val="45000"/>
                <a:satMod val="135000"/>
              </a:schemeClr>
              <a:prstClr val="white"/>
            </a:duotone>
          </a:blip>
          <a:stretch>
            <a:fillRect/>
          </a:stretch>
        </p:blipFill>
        <p:spPr>
          <a:xfrm flipH="1">
            <a:off x="6403387" y="3633614"/>
            <a:ext cx="1233769" cy="1233769"/>
          </a:xfrm>
          <a:prstGeom prst="rect">
            <a:avLst/>
          </a:prstGeom>
        </p:spPr>
      </p:pic>
    </p:spTree>
    <p:extLst>
      <p:ext uri="{BB962C8B-B14F-4D97-AF65-F5344CB8AC3E}">
        <p14:creationId xmlns:p14="http://schemas.microsoft.com/office/powerpoint/2010/main" val="20633619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862B814A-55FF-D369-4471-4AE509B26D5E}"/>
              </a:ext>
            </a:extLst>
          </p:cNvPr>
          <p:cNvSpPr>
            <a:spLocks noGrp="1"/>
          </p:cNvSpPr>
          <p:nvPr>
            <p:ph type="ftr" sz="quarter" idx="11"/>
          </p:nvPr>
        </p:nvSpPr>
        <p:spPr>
          <a:xfrm>
            <a:off x="720000" y="4752000"/>
            <a:ext cx="6300000" cy="108000"/>
          </a:xfrm>
        </p:spPr>
        <p:txBody>
          <a:bodyPr/>
          <a:lstStyle/>
          <a:p>
            <a:r>
              <a:rPr lang="de-DE" dirty="0"/>
              <a:t>Scheffler | Individual </a:t>
            </a:r>
            <a:r>
              <a:rPr lang="de-DE" dirty="0" err="1"/>
              <a:t>linguistic</a:t>
            </a:r>
            <a:r>
              <a:rPr lang="de-DE" dirty="0"/>
              <a:t> </a:t>
            </a:r>
            <a:r>
              <a:rPr lang="de-DE" dirty="0" err="1"/>
              <a:t>variation</a:t>
            </a:r>
            <a:r>
              <a:rPr lang="de-DE" dirty="0"/>
              <a:t> in social </a:t>
            </a:r>
            <a:r>
              <a:rPr lang="de-DE" dirty="0" err="1"/>
              <a:t>media</a:t>
            </a:r>
            <a:endParaRPr lang="de-DE" dirty="0"/>
          </a:p>
        </p:txBody>
      </p:sp>
      <p:sp>
        <p:nvSpPr>
          <p:cNvPr id="5" name="Slide Number Placeholder 4">
            <a:extLst>
              <a:ext uri="{FF2B5EF4-FFF2-40B4-BE49-F238E27FC236}">
                <a16:creationId xmlns:a16="http://schemas.microsoft.com/office/drawing/2014/main" id="{448C5A32-4592-E319-79BE-BD103EFACD08}"/>
              </a:ext>
            </a:extLst>
          </p:cNvPr>
          <p:cNvSpPr>
            <a:spLocks noGrp="1"/>
          </p:cNvSpPr>
          <p:nvPr>
            <p:ph type="sldNum" sz="quarter" idx="12"/>
          </p:nvPr>
        </p:nvSpPr>
        <p:spPr>
          <a:xfrm>
            <a:off x="324000" y="4752000"/>
            <a:ext cx="252000" cy="108000"/>
          </a:xfrm>
        </p:spPr>
        <p:txBody>
          <a:bodyPr/>
          <a:lstStyle/>
          <a:p>
            <a:fld id="{6C8FC03C-C266-4645-ABC5-645062898383}" type="slidenum">
              <a:rPr lang="de-DE" smtClean="0"/>
              <a:pPr/>
              <a:t>2</a:t>
            </a:fld>
            <a:r>
              <a:rPr lang="de-DE" dirty="0"/>
              <a:t> </a:t>
            </a:r>
          </a:p>
        </p:txBody>
      </p:sp>
      <p:pic>
        <p:nvPicPr>
          <p:cNvPr id="7" name="Picture 6">
            <a:extLst>
              <a:ext uri="{FF2B5EF4-FFF2-40B4-BE49-F238E27FC236}">
                <a16:creationId xmlns:a16="http://schemas.microsoft.com/office/drawing/2014/main" id="{7F206E11-3E39-1FDA-4F97-E62A7C516EFA}"/>
              </a:ext>
            </a:extLst>
          </p:cNvPr>
          <p:cNvPicPr>
            <a:picLocks noChangeAspect="1"/>
          </p:cNvPicPr>
          <p:nvPr/>
        </p:nvPicPr>
        <p:blipFill rotWithShape="1">
          <a:blip r:embed="rId2"/>
          <a:srcRect b="19107"/>
          <a:stretch/>
        </p:blipFill>
        <p:spPr>
          <a:xfrm>
            <a:off x="2902078" y="1223292"/>
            <a:ext cx="3333946" cy="2696915"/>
          </a:xfrm>
          <a:prstGeom prst="rect">
            <a:avLst/>
          </a:prstGeom>
        </p:spPr>
      </p:pic>
      <p:pic>
        <p:nvPicPr>
          <p:cNvPr id="19" name="Picture 18">
            <a:extLst>
              <a:ext uri="{FF2B5EF4-FFF2-40B4-BE49-F238E27FC236}">
                <a16:creationId xmlns:a16="http://schemas.microsoft.com/office/drawing/2014/main" id="{1BF06935-9CE0-2108-968A-8E477A87DE35}"/>
              </a:ext>
            </a:extLst>
          </p:cNvPr>
          <p:cNvPicPr>
            <a:picLocks noChangeAspect="1"/>
          </p:cNvPicPr>
          <p:nvPr/>
        </p:nvPicPr>
        <p:blipFill>
          <a:blip r:embed="rId3"/>
          <a:stretch>
            <a:fillRect/>
          </a:stretch>
        </p:blipFill>
        <p:spPr>
          <a:xfrm>
            <a:off x="1591111" y="3418714"/>
            <a:ext cx="917281" cy="917281"/>
          </a:xfrm>
          <a:prstGeom prst="rect">
            <a:avLst/>
          </a:prstGeom>
        </p:spPr>
      </p:pic>
      <p:sp>
        <p:nvSpPr>
          <p:cNvPr id="20" name="TextBox 19">
            <a:extLst>
              <a:ext uri="{FF2B5EF4-FFF2-40B4-BE49-F238E27FC236}">
                <a16:creationId xmlns:a16="http://schemas.microsoft.com/office/drawing/2014/main" id="{11479744-17E0-E1B5-7895-B15FD779E969}"/>
              </a:ext>
            </a:extLst>
          </p:cNvPr>
          <p:cNvSpPr txBox="1"/>
          <p:nvPr/>
        </p:nvSpPr>
        <p:spPr>
          <a:xfrm>
            <a:off x="689117" y="3684777"/>
            <a:ext cx="1064154" cy="338554"/>
          </a:xfrm>
          <a:prstGeom prst="rect">
            <a:avLst/>
          </a:prstGeom>
          <a:noFill/>
        </p:spPr>
        <p:txBody>
          <a:bodyPr wrap="square" rtlCol="0">
            <a:spAutoFit/>
          </a:bodyPr>
          <a:lstStyle/>
          <a:p>
            <a:r>
              <a:rPr lang="en-DE" sz="1600" dirty="0">
                <a:solidFill>
                  <a:schemeClr val="tx2"/>
                </a:solidFill>
              </a:rPr>
              <a:t>Medium</a:t>
            </a:r>
          </a:p>
        </p:txBody>
      </p:sp>
      <p:cxnSp>
        <p:nvCxnSpPr>
          <p:cNvPr id="27" name="Straight Arrow Connector 26">
            <a:extLst>
              <a:ext uri="{FF2B5EF4-FFF2-40B4-BE49-F238E27FC236}">
                <a16:creationId xmlns:a16="http://schemas.microsoft.com/office/drawing/2014/main" id="{8B77ECD0-2E83-35E0-40E1-F72A833AC608}"/>
              </a:ext>
            </a:extLst>
          </p:cNvPr>
          <p:cNvCxnSpPr/>
          <p:nvPr/>
        </p:nvCxnSpPr>
        <p:spPr>
          <a:xfrm flipV="1">
            <a:off x="2627784" y="3418714"/>
            <a:ext cx="648072" cy="449180"/>
          </a:xfrm>
          <a:prstGeom prst="straightConnector1">
            <a:avLst/>
          </a:prstGeom>
          <a:ln w="25400">
            <a:solidFill>
              <a:schemeClr val="bg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565205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4A241AE-F058-98D9-FDE6-2738A0073274}"/>
              </a:ext>
            </a:extLst>
          </p:cNvPr>
          <p:cNvSpPr>
            <a:spLocks noGrp="1"/>
          </p:cNvSpPr>
          <p:nvPr>
            <p:ph type="sldNum" sz="quarter" idx="12"/>
          </p:nvPr>
        </p:nvSpPr>
        <p:spPr/>
        <p:txBody>
          <a:bodyPr/>
          <a:lstStyle/>
          <a:p>
            <a:fld id="{6C8FC03C-C266-4645-ABC5-645062898383}" type="slidenum">
              <a:rPr lang="de-DE" smtClean="0"/>
              <a:pPr/>
              <a:t>20</a:t>
            </a:fld>
            <a:r>
              <a:rPr lang="de-DE"/>
              <a:t> </a:t>
            </a:r>
            <a:endParaRPr lang="de-DE" dirty="0"/>
          </a:p>
        </p:txBody>
      </p:sp>
      <p:pic>
        <p:nvPicPr>
          <p:cNvPr id="19" name="Content Placeholder 18">
            <a:extLst>
              <a:ext uri="{FF2B5EF4-FFF2-40B4-BE49-F238E27FC236}">
                <a16:creationId xmlns:a16="http://schemas.microsoft.com/office/drawing/2014/main" id="{316EF071-397A-D633-F930-390C5C78A9A5}"/>
              </a:ext>
            </a:extLst>
          </p:cNvPr>
          <p:cNvPicPr>
            <a:picLocks noGrp="1" noChangeAspect="1"/>
          </p:cNvPicPr>
          <p:nvPr>
            <p:ph idx="1"/>
          </p:nvPr>
        </p:nvPicPr>
        <p:blipFill>
          <a:blip r:embed="rId2"/>
          <a:stretch>
            <a:fillRect/>
          </a:stretch>
        </p:blipFill>
        <p:spPr>
          <a:xfrm>
            <a:off x="774700" y="771550"/>
            <a:ext cx="6946900" cy="2286000"/>
          </a:xfrm>
        </p:spPr>
      </p:pic>
      <p:pic>
        <p:nvPicPr>
          <p:cNvPr id="21" name="Picture 20">
            <a:extLst>
              <a:ext uri="{FF2B5EF4-FFF2-40B4-BE49-F238E27FC236}">
                <a16:creationId xmlns:a16="http://schemas.microsoft.com/office/drawing/2014/main" id="{CE432D4C-FCE3-C218-CA8D-0795479EAE48}"/>
              </a:ext>
            </a:extLst>
          </p:cNvPr>
          <p:cNvPicPr>
            <a:picLocks noChangeAspect="1"/>
          </p:cNvPicPr>
          <p:nvPr/>
        </p:nvPicPr>
        <p:blipFill>
          <a:blip r:embed="rId3"/>
          <a:stretch>
            <a:fillRect/>
          </a:stretch>
        </p:blipFill>
        <p:spPr>
          <a:xfrm>
            <a:off x="768200" y="2931790"/>
            <a:ext cx="6959600" cy="2133600"/>
          </a:xfrm>
          <a:prstGeom prst="rect">
            <a:avLst/>
          </a:prstGeom>
        </p:spPr>
      </p:pic>
      <p:sp>
        <p:nvSpPr>
          <p:cNvPr id="2" name="Title 1">
            <a:extLst>
              <a:ext uri="{FF2B5EF4-FFF2-40B4-BE49-F238E27FC236}">
                <a16:creationId xmlns:a16="http://schemas.microsoft.com/office/drawing/2014/main" id="{5A153411-93DB-3594-FB0D-429DF57F0AE5}"/>
              </a:ext>
            </a:extLst>
          </p:cNvPr>
          <p:cNvSpPr>
            <a:spLocks noGrp="1"/>
          </p:cNvSpPr>
          <p:nvPr>
            <p:ph type="title"/>
          </p:nvPr>
        </p:nvSpPr>
        <p:spPr/>
        <p:txBody>
          <a:bodyPr/>
          <a:lstStyle/>
          <a:p>
            <a:r>
              <a:rPr lang="en-DE" dirty="0"/>
              <a:t>Individual variation in emoji usage</a:t>
            </a:r>
          </a:p>
        </p:txBody>
      </p:sp>
    </p:spTree>
    <p:extLst>
      <p:ext uri="{BB962C8B-B14F-4D97-AF65-F5344CB8AC3E}">
        <p14:creationId xmlns:p14="http://schemas.microsoft.com/office/powerpoint/2010/main" val="14561226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43BCD2-9270-FA1F-B60E-9B76FA2154F1}"/>
              </a:ext>
            </a:extLst>
          </p:cNvPr>
          <p:cNvSpPr>
            <a:spLocks noGrp="1"/>
          </p:cNvSpPr>
          <p:nvPr>
            <p:ph type="title"/>
          </p:nvPr>
        </p:nvSpPr>
        <p:spPr/>
        <p:txBody>
          <a:bodyPr/>
          <a:lstStyle/>
          <a:p>
            <a:r>
              <a:rPr lang="en-DE" dirty="0"/>
              <a:t>Individual variation in emoji usage</a:t>
            </a:r>
          </a:p>
        </p:txBody>
      </p:sp>
      <p:pic>
        <p:nvPicPr>
          <p:cNvPr id="7" name="Content Placeholder 6">
            <a:extLst>
              <a:ext uri="{FF2B5EF4-FFF2-40B4-BE49-F238E27FC236}">
                <a16:creationId xmlns:a16="http://schemas.microsoft.com/office/drawing/2014/main" id="{5BD46178-B1F5-7D61-EDEF-A28EFE56DD58}"/>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tretch>
            <a:fillRect/>
          </a:stretch>
        </p:blipFill>
        <p:spPr>
          <a:xfrm>
            <a:off x="0" y="989269"/>
            <a:ext cx="3737600" cy="2336000"/>
          </a:xfrm>
        </p:spPr>
      </p:pic>
      <p:sp>
        <p:nvSpPr>
          <p:cNvPr id="4" name="Footer Placeholder 3">
            <a:extLst>
              <a:ext uri="{FF2B5EF4-FFF2-40B4-BE49-F238E27FC236}">
                <a16:creationId xmlns:a16="http://schemas.microsoft.com/office/drawing/2014/main" id="{7DDE9E0F-A253-BC46-B3FB-264A476581E1}"/>
              </a:ext>
            </a:extLst>
          </p:cNvPr>
          <p:cNvSpPr>
            <a:spLocks noGrp="1"/>
          </p:cNvSpPr>
          <p:nvPr>
            <p:ph type="ftr" sz="quarter" idx="11"/>
          </p:nvPr>
        </p:nvSpPr>
        <p:spPr/>
        <p:txBody>
          <a:bodyPr/>
          <a:lstStyle/>
          <a:p>
            <a:r>
              <a:rPr lang="de-DE"/>
              <a:t>Scheffler | Individual linguistic variation in social media</a:t>
            </a:r>
            <a:endParaRPr lang="de-DE" dirty="0"/>
          </a:p>
        </p:txBody>
      </p:sp>
      <p:sp>
        <p:nvSpPr>
          <p:cNvPr id="5" name="Slide Number Placeholder 4">
            <a:extLst>
              <a:ext uri="{FF2B5EF4-FFF2-40B4-BE49-F238E27FC236}">
                <a16:creationId xmlns:a16="http://schemas.microsoft.com/office/drawing/2014/main" id="{9019CF0E-1F3D-FCBE-50AD-8914E29EAE9B}"/>
              </a:ext>
            </a:extLst>
          </p:cNvPr>
          <p:cNvSpPr>
            <a:spLocks noGrp="1"/>
          </p:cNvSpPr>
          <p:nvPr>
            <p:ph type="sldNum" sz="quarter" idx="12"/>
          </p:nvPr>
        </p:nvSpPr>
        <p:spPr/>
        <p:txBody>
          <a:bodyPr/>
          <a:lstStyle/>
          <a:p>
            <a:fld id="{6C8FC03C-C266-4645-ABC5-645062898383}" type="slidenum">
              <a:rPr lang="de-DE" smtClean="0"/>
              <a:pPr/>
              <a:t>21</a:t>
            </a:fld>
            <a:r>
              <a:rPr lang="de-DE"/>
              <a:t> </a:t>
            </a:r>
            <a:endParaRPr lang="de-DE" dirty="0"/>
          </a:p>
        </p:txBody>
      </p:sp>
      <p:pic>
        <p:nvPicPr>
          <p:cNvPr id="9" name="Graphic 8">
            <a:extLst>
              <a:ext uri="{FF2B5EF4-FFF2-40B4-BE49-F238E27FC236}">
                <a16:creationId xmlns:a16="http://schemas.microsoft.com/office/drawing/2014/main" id="{094FDDEE-A573-2404-27C6-AE992F24627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761446" y="49900"/>
            <a:ext cx="5240590" cy="3275369"/>
          </a:xfrm>
          <a:prstGeom prst="rect">
            <a:avLst/>
          </a:prstGeom>
        </p:spPr>
      </p:pic>
      <p:pic>
        <p:nvPicPr>
          <p:cNvPr id="11" name="Graphic 10">
            <a:extLst>
              <a:ext uri="{FF2B5EF4-FFF2-40B4-BE49-F238E27FC236}">
                <a16:creationId xmlns:a16="http://schemas.microsoft.com/office/drawing/2014/main" id="{425D883D-F500-33A5-638F-A957411BE85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609488" y="2665060"/>
            <a:ext cx="3678148" cy="2298843"/>
          </a:xfrm>
          <a:prstGeom prst="rect">
            <a:avLst/>
          </a:prstGeom>
        </p:spPr>
      </p:pic>
    </p:spTree>
    <p:extLst>
      <p:ext uri="{BB962C8B-B14F-4D97-AF65-F5344CB8AC3E}">
        <p14:creationId xmlns:p14="http://schemas.microsoft.com/office/powerpoint/2010/main" val="27738030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2D93120-FA00-8285-FEB8-2FA80A89B82D}"/>
              </a:ext>
            </a:extLst>
          </p:cNvPr>
          <p:cNvSpPr>
            <a:spLocks noGrp="1"/>
          </p:cNvSpPr>
          <p:nvPr>
            <p:ph type="title"/>
          </p:nvPr>
        </p:nvSpPr>
        <p:spPr/>
        <p:txBody>
          <a:bodyPr/>
          <a:lstStyle/>
          <a:p>
            <a:r>
              <a:rPr lang="en-DE" dirty="0"/>
              <a:t>Emoji usage by gender</a:t>
            </a:r>
          </a:p>
        </p:txBody>
      </p:sp>
      <p:pic>
        <p:nvPicPr>
          <p:cNvPr id="9" name="Content Placeholder 8">
            <a:extLst>
              <a:ext uri="{FF2B5EF4-FFF2-40B4-BE49-F238E27FC236}">
                <a16:creationId xmlns:a16="http://schemas.microsoft.com/office/drawing/2014/main" id="{A23D94BC-EE39-F15E-389F-0D0A9B22C834}"/>
              </a:ext>
            </a:extLst>
          </p:cNvPr>
          <p:cNvPicPr>
            <a:picLocks noGrp="1" noChangeAspect="1"/>
          </p:cNvPicPr>
          <p:nvPr>
            <p:ph idx="1"/>
          </p:nvPr>
        </p:nvPicPr>
        <p:blipFill>
          <a:blip r:embed="rId2"/>
          <a:stretch>
            <a:fillRect/>
          </a:stretch>
        </p:blipFill>
        <p:spPr>
          <a:xfrm>
            <a:off x="2034249" y="987574"/>
            <a:ext cx="4427502" cy="3367088"/>
          </a:xfrm>
        </p:spPr>
      </p:pic>
      <p:sp>
        <p:nvSpPr>
          <p:cNvPr id="6" name="Footer Placeholder 5">
            <a:extLst>
              <a:ext uri="{FF2B5EF4-FFF2-40B4-BE49-F238E27FC236}">
                <a16:creationId xmlns:a16="http://schemas.microsoft.com/office/drawing/2014/main" id="{E12F6536-6FB1-2E94-5CAC-EFC39DBF5F22}"/>
              </a:ext>
            </a:extLst>
          </p:cNvPr>
          <p:cNvSpPr>
            <a:spLocks noGrp="1"/>
          </p:cNvSpPr>
          <p:nvPr>
            <p:ph type="ftr" sz="quarter" idx="11"/>
          </p:nvPr>
        </p:nvSpPr>
        <p:spPr/>
        <p:txBody>
          <a:bodyPr/>
          <a:lstStyle/>
          <a:p>
            <a:r>
              <a:rPr lang="de-DE" dirty="0"/>
              <a:t>Scheffler | Individual </a:t>
            </a:r>
            <a:r>
              <a:rPr lang="de-DE" dirty="0" err="1"/>
              <a:t>linguistic</a:t>
            </a:r>
            <a:r>
              <a:rPr lang="de-DE" dirty="0"/>
              <a:t> </a:t>
            </a:r>
            <a:r>
              <a:rPr lang="de-DE" dirty="0" err="1"/>
              <a:t>variation</a:t>
            </a:r>
            <a:r>
              <a:rPr lang="de-DE" dirty="0"/>
              <a:t> in social </a:t>
            </a:r>
            <a:r>
              <a:rPr lang="de-DE" dirty="0" err="1"/>
              <a:t>media</a:t>
            </a:r>
            <a:endParaRPr lang="de-DE" dirty="0"/>
          </a:p>
        </p:txBody>
      </p:sp>
      <p:sp>
        <p:nvSpPr>
          <p:cNvPr id="7" name="Slide Number Placeholder 6">
            <a:extLst>
              <a:ext uri="{FF2B5EF4-FFF2-40B4-BE49-F238E27FC236}">
                <a16:creationId xmlns:a16="http://schemas.microsoft.com/office/drawing/2014/main" id="{93D374C8-02BB-396B-D0BB-95F79D99E1C7}"/>
              </a:ext>
            </a:extLst>
          </p:cNvPr>
          <p:cNvSpPr>
            <a:spLocks noGrp="1"/>
          </p:cNvSpPr>
          <p:nvPr>
            <p:ph type="sldNum" sz="quarter" idx="12"/>
          </p:nvPr>
        </p:nvSpPr>
        <p:spPr/>
        <p:txBody>
          <a:bodyPr/>
          <a:lstStyle/>
          <a:p>
            <a:fld id="{6C8FC03C-C266-4645-ABC5-645062898383}" type="slidenum">
              <a:rPr lang="de-DE" smtClean="0"/>
              <a:pPr/>
              <a:t>22</a:t>
            </a:fld>
            <a:r>
              <a:rPr lang="de-DE"/>
              <a:t> </a:t>
            </a:r>
            <a:endParaRPr lang="de-DE" dirty="0"/>
          </a:p>
        </p:txBody>
      </p:sp>
    </p:spTree>
    <p:extLst>
      <p:ext uri="{BB962C8B-B14F-4D97-AF65-F5344CB8AC3E}">
        <p14:creationId xmlns:p14="http://schemas.microsoft.com/office/powerpoint/2010/main" val="24041467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DE4D93-16D5-5281-DC79-CE7CDCD929EE}"/>
              </a:ext>
            </a:extLst>
          </p:cNvPr>
          <p:cNvSpPr>
            <a:spLocks noGrp="1"/>
          </p:cNvSpPr>
          <p:nvPr>
            <p:ph type="title"/>
          </p:nvPr>
        </p:nvSpPr>
        <p:spPr/>
        <p:txBody>
          <a:bodyPr/>
          <a:lstStyle/>
          <a:p>
            <a:r>
              <a:rPr lang="en-DE" dirty="0"/>
              <a:t>Personal pronouns</a:t>
            </a:r>
          </a:p>
        </p:txBody>
      </p:sp>
      <p:sp>
        <p:nvSpPr>
          <p:cNvPr id="3" name="Content Placeholder 2">
            <a:extLst>
              <a:ext uri="{FF2B5EF4-FFF2-40B4-BE49-F238E27FC236}">
                <a16:creationId xmlns:a16="http://schemas.microsoft.com/office/drawing/2014/main" id="{EA306955-0820-E3DA-6322-82F000424EA2}"/>
              </a:ext>
            </a:extLst>
          </p:cNvPr>
          <p:cNvSpPr>
            <a:spLocks noGrp="1"/>
          </p:cNvSpPr>
          <p:nvPr>
            <p:ph idx="1"/>
          </p:nvPr>
        </p:nvSpPr>
        <p:spPr/>
        <p:txBody>
          <a:bodyPr/>
          <a:lstStyle/>
          <a:p>
            <a:pPr lvl="2"/>
            <a:r>
              <a:rPr lang="en-DE" sz="1600" dirty="0"/>
              <a:t>Potsdam Commentary Corpus (German news): 88% third person pronouns</a:t>
            </a:r>
          </a:p>
          <a:p>
            <a:pPr lvl="2"/>
            <a:r>
              <a:rPr lang="en-US" sz="1600" dirty="0"/>
              <a:t>Twitter / blogs:</a:t>
            </a:r>
            <a:endParaRPr lang="en-DE" sz="1600" dirty="0"/>
          </a:p>
        </p:txBody>
      </p:sp>
      <p:sp>
        <p:nvSpPr>
          <p:cNvPr id="4" name="Footer Placeholder 3">
            <a:extLst>
              <a:ext uri="{FF2B5EF4-FFF2-40B4-BE49-F238E27FC236}">
                <a16:creationId xmlns:a16="http://schemas.microsoft.com/office/drawing/2014/main" id="{18D1AB51-6C13-B13C-D08D-1F67F46172D6}"/>
              </a:ext>
            </a:extLst>
          </p:cNvPr>
          <p:cNvSpPr>
            <a:spLocks noGrp="1"/>
          </p:cNvSpPr>
          <p:nvPr>
            <p:ph type="ftr" sz="quarter" idx="11"/>
          </p:nvPr>
        </p:nvSpPr>
        <p:spPr/>
        <p:txBody>
          <a:bodyPr/>
          <a:lstStyle/>
          <a:p>
            <a:r>
              <a:rPr lang="de-DE"/>
              <a:t>Scheffler | Individual linguistic variation in social media</a:t>
            </a:r>
            <a:endParaRPr lang="de-DE" dirty="0"/>
          </a:p>
        </p:txBody>
      </p:sp>
      <p:sp>
        <p:nvSpPr>
          <p:cNvPr id="5" name="Slide Number Placeholder 4">
            <a:extLst>
              <a:ext uri="{FF2B5EF4-FFF2-40B4-BE49-F238E27FC236}">
                <a16:creationId xmlns:a16="http://schemas.microsoft.com/office/drawing/2014/main" id="{610AD185-80B7-C30C-806C-2A790E1CD27D}"/>
              </a:ext>
            </a:extLst>
          </p:cNvPr>
          <p:cNvSpPr>
            <a:spLocks noGrp="1"/>
          </p:cNvSpPr>
          <p:nvPr>
            <p:ph type="sldNum" sz="quarter" idx="12"/>
          </p:nvPr>
        </p:nvSpPr>
        <p:spPr/>
        <p:txBody>
          <a:bodyPr/>
          <a:lstStyle/>
          <a:p>
            <a:fld id="{6C8FC03C-C266-4645-ABC5-645062898383}" type="slidenum">
              <a:rPr lang="de-DE" smtClean="0"/>
              <a:pPr/>
              <a:t>23</a:t>
            </a:fld>
            <a:r>
              <a:rPr lang="de-DE"/>
              <a:t> </a:t>
            </a:r>
            <a:endParaRPr lang="de-DE" dirty="0"/>
          </a:p>
        </p:txBody>
      </p:sp>
      <p:pic>
        <p:nvPicPr>
          <p:cNvPr id="6" name="Picture 5" descr="pronouns-all.png">
            <a:extLst>
              <a:ext uri="{FF2B5EF4-FFF2-40B4-BE49-F238E27FC236}">
                <a16:creationId xmlns:a16="http://schemas.microsoft.com/office/drawing/2014/main" id="{FFAAFC1C-00B0-8194-08BD-2360136921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57596" y="1292697"/>
            <a:ext cx="4606404" cy="3454803"/>
          </a:xfrm>
          <a:prstGeom prst="rect">
            <a:avLst/>
          </a:prstGeom>
        </p:spPr>
      </p:pic>
    </p:spTree>
    <p:extLst>
      <p:ext uri="{BB962C8B-B14F-4D97-AF65-F5344CB8AC3E}">
        <p14:creationId xmlns:p14="http://schemas.microsoft.com/office/powerpoint/2010/main" val="2815437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5BD3AD13-CB57-9DCC-EA29-E2758F7C74A0}"/>
              </a:ext>
            </a:extLst>
          </p:cNvPr>
          <p:cNvPicPr>
            <a:picLocks noGrp="1" noChangeAspect="1"/>
          </p:cNvPicPr>
          <p:nvPr>
            <p:ph idx="1"/>
          </p:nvPr>
        </p:nvPicPr>
        <p:blipFill>
          <a:blip r:embed="rId2"/>
          <a:stretch>
            <a:fillRect/>
          </a:stretch>
        </p:blipFill>
        <p:spPr>
          <a:xfrm>
            <a:off x="1853397" y="11503"/>
            <a:ext cx="7178331" cy="2507814"/>
          </a:xfrm>
        </p:spPr>
      </p:pic>
      <p:sp>
        <p:nvSpPr>
          <p:cNvPr id="4" name="Footer Placeholder 3">
            <a:extLst>
              <a:ext uri="{FF2B5EF4-FFF2-40B4-BE49-F238E27FC236}">
                <a16:creationId xmlns:a16="http://schemas.microsoft.com/office/drawing/2014/main" id="{C515209D-3C9B-3FB5-0E95-D00BFAFAA01D}"/>
              </a:ext>
            </a:extLst>
          </p:cNvPr>
          <p:cNvSpPr>
            <a:spLocks noGrp="1"/>
          </p:cNvSpPr>
          <p:nvPr>
            <p:ph type="ftr" sz="quarter" idx="11"/>
          </p:nvPr>
        </p:nvSpPr>
        <p:spPr/>
        <p:txBody>
          <a:bodyPr/>
          <a:lstStyle/>
          <a:p>
            <a:r>
              <a:rPr lang="de-DE"/>
              <a:t>Scheffler | Individual linguistic variation in social media</a:t>
            </a:r>
            <a:endParaRPr lang="de-DE" dirty="0"/>
          </a:p>
        </p:txBody>
      </p:sp>
      <p:sp>
        <p:nvSpPr>
          <p:cNvPr id="5" name="Slide Number Placeholder 4">
            <a:extLst>
              <a:ext uri="{FF2B5EF4-FFF2-40B4-BE49-F238E27FC236}">
                <a16:creationId xmlns:a16="http://schemas.microsoft.com/office/drawing/2014/main" id="{086D47A0-B29F-C68B-D45D-05D42714EDA4}"/>
              </a:ext>
            </a:extLst>
          </p:cNvPr>
          <p:cNvSpPr>
            <a:spLocks noGrp="1"/>
          </p:cNvSpPr>
          <p:nvPr>
            <p:ph type="sldNum" sz="quarter" idx="12"/>
          </p:nvPr>
        </p:nvSpPr>
        <p:spPr/>
        <p:txBody>
          <a:bodyPr/>
          <a:lstStyle/>
          <a:p>
            <a:fld id="{6C8FC03C-C266-4645-ABC5-645062898383}" type="slidenum">
              <a:rPr lang="de-DE" smtClean="0"/>
              <a:pPr/>
              <a:t>24</a:t>
            </a:fld>
            <a:r>
              <a:rPr lang="de-DE"/>
              <a:t> </a:t>
            </a:r>
            <a:endParaRPr lang="de-DE" dirty="0"/>
          </a:p>
        </p:txBody>
      </p:sp>
      <p:pic>
        <p:nvPicPr>
          <p:cNvPr id="9" name="Picture 8">
            <a:extLst>
              <a:ext uri="{FF2B5EF4-FFF2-40B4-BE49-F238E27FC236}">
                <a16:creationId xmlns:a16="http://schemas.microsoft.com/office/drawing/2014/main" id="{69865810-7419-91D8-68B2-A77C3CF4410B}"/>
              </a:ext>
            </a:extLst>
          </p:cNvPr>
          <p:cNvPicPr>
            <a:picLocks noChangeAspect="1"/>
          </p:cNvPicPr>
          <p:nvPr/>
        </p:nvPicPr>
        <p:blipFill>
          <a:blip r:embed="rId3"/>
          <a:stretch>
            <a:fillRect/>
          </a:stretch>
        </p:blipFill>
        <p:spPr>
          <a:xfrm>
            <a:off x="1857398" y="2571750"/>
            <a:ext cx="7178330" cy="2519317"/>
          </a:xfrm>
          <a:prstGeom prst="rect">
            <a:avLst/>
          </a:prstGeom>
        </p:spPr>
      </p:pic>
      <p:sp>
        <p:nvSpPr>
          <p:cNvPr id="2" name="Title 1">
            <a:extLst>
              <a:ext uri="{FF2B5EF4-FFF2-40B4-BE49-F238E27FC236}">
                <a16:creationId xmlns:a16="http://schemas.microsoft.com/office/drawing/2014/main" id="{CF4BA245-AFE4-5A08-94E4-08AA2B73730F}"/>
              </a:ext>
            </a:extLst>
          </p:cNvPr>
          <p:cNvSpPr>
            <a:spLocks noGrp="1"/>
          </p:cNvSpPr>
          <p:nvPr>
            <p:ph type="title"/>
          </p:nvPr>
        </p:nvSpPr>
        <p:spPr>
          <a:xfrm>
            <a:off x="468000" y="2319774"/>
            <a:ext cx="7560000" cy="468000"/>
          </a:xfrm>
        </p:spPr>
        <p:txBody>
          <a:bodyPr/>
          <a:lstStyle/>
          <a:p>
            <a:r>
              <a:rPr lang="en-DE" dirty="0"/>
              <a:t>Pronouns</a:t>
            </a:r>
          </a:p>
        </p:txBody>
      </p:sp>
    </p:spTree>
    <p:extLst>
      <p:ext uri="{BB962C8B-B14F-4D97-AF65-F5344CB8AC3E}">
        <p14:creationId xmlns:p14="http://schemas.microsoft.com/office/powerpoint/2010/main" val="31874478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862B814A-55FF-D369-4471-4AE509B26D5E}"/>
              </a:ext>
            </a:extLst>
          </p:cNvPr>
          <p:cNvSpPr>
            <a:spLocks noGrp="1"/>
          </p:cNvSpPr>
          <p:nvPr>
            <p:ph type="ftr" sz="quarter" idx="11"/>
          </p:nvPr>
        </p:nvSpPr>
        <p:spPr>
          <a:xfrm>
            <a:off x="720000" y="4752000"/>
            <a:ext cx="6300000" cy="108000"/>
          </a:xfrm>
        </p:spPr>
        <p:txBody>
          <a:bodyPr/>
          <a:lstStyle/>
          <a:p>
            <a:r>
              <a:rPr lang="de-DE" dirty="0"/>
              <a:t>Scheffler | Individual </a:t>
            </a:r>
            <a:r>
              <a:rPr lang="de-DE" dirty="0" err="1"/>
              <a:t>linguistic</a:t>
            </a:r>
            <a:r>
              <a:rPr lang="de-DE" dirty="0"/>
              <a:t> </a:t>
            </a:r>
            <a:r>
              <a:rPr lang="de-DE" dirty="0" err="1"/>
              <a:t>variation</a:t>
            </a:r>
            <a:r>
              <a:rPr lang="de-DE" dirty="0"/>
              <a:t> in social </a:t>
            </a:r>
            <a:r>
              <a:rPr lang="de-DE" dirty="0" err="1"/>
              <a:t>media</a:t>
            </a:r>
            <a:endParaRPr lang="de-DE" dirty="0"/>
          </a:p>
        </p:txBody>
      </p:sp>
      <p:sp>
        <p:nvSpPr>
          <p:cNvPr id="5" name="Slide Number Placeholder 4">
            <a:extLst>
              <a:ext uri="{FF2B5EF4-FFF2-40B4-BE49-F238E27FC236}">
                <a16:creationId xmlns:a16="http://schemas.microsoft.com/office/drawing/2014/main" id="{448C5A32-4592-E319-79BE-BD103EFACD08}"/>
              </a:ext>
            </a:extLst>
          </p:cNvPr>
          <p:cNvSpPr>
            <a:spLocks noGrp="1"/>
          </p:cNvSpPr>
          <p:nvPr>
            <p:ph type="sldNum" sz="quarter" idx="12"/>
          </p:nvPr>
        </p:nvSpPr>
        <p:spPr>
          <a:xfrm>
            <a:off x="324000" y="4752000"/>
            <a:ext cx="252000" cy="108000"/>
          </a:xfrm>
        </p:spPr>
        <p:txBody>
          <a:bodyPr/>
          <a:lstStyle/>
          <a:p>
            <a:fld id="{6C8FC03C-C266-4645-ABC5-645062898383}" type="slidenum">
              <a:rPr lang="de-DE" smtClean="0"/>
              <a:pPr/>
              <a:t>25</a:t>
            </a:fld>
            <a:r>
              <a:rPr lang="de-DE" dirty="0"/>
              <a:t> </a:t>
            </a:r>
          </a:p>
        </p:txBody>
      </p:sp>
      <p:pic>
        <p:nvPicPr>
          <p:cNvPr id="7" name="Picture 6">
            <a:extLst>
              <a:ext uri="{FF2B5EF4-FFF2-40B4-BE49-F238E27FC236}">
                <a16:creationId xmlns:a16="http://schemas.microsoft.com/office/drawing/2014/main" id="{7F206E11-3E39-1FDA-4F97-E62A7C516EFA}"/>
              </a:ext>
            </a:extLst>
          </p:cNvPr>
          <p:cNvPicPr>
            <a:picLocks noChangeAspect="1"/>
          </p:cNvPicPr>
          <p:nvPr/>
        </p:nvPicPr>
        <p:blipFill rotWithShape="1">
          <a:blip r:embed="rId3"/>
          <a:srcRect b="19107"/>
          <a:stretch/>
        </p:blipFill>
        <p:spPr>
          <a:xfrm>
            <a:off x="2902078" y="1223292"/>
            <a:ext cx="3333946" cy="2696915"/>
          </a:xfrm>
          <a:prstGeom prst="rect">
            <a:avLst/>
          </a:prstGeom>
        </p:spPr>
      </p:pic>
      <p:pic>
        <p:nvPicPr>
          <p:cNvPr id="9" name="Picture 8">
            <a:extLst>
              <a:ext uri="{FF2B5EF4-FFF2-40B4-BE49-F238E27FC236}">
                <a16:creationId xmlns:a16="http://schemas.microsoft.com/office/drawing/2014/main" id="{0A807E8F-6D89-0497-5454-07854CF79785}"/>
              </a:ext>
            </a:extLst>
          </p:cNvPr>
          <p:cNvPicPr>
            <a:picLocks noChangeAspect="1"/>
          </p:cNvPicPr>
          <p:nvPr/>
        </p:nvPicPr>
        <p:blipFill rotWithShape="1">
          <a:blip r:embed="rId4"/>
          <a:srcRect b="13601"/>
          <a:stretch/>
        </p:blipFill>
        <p:spPr>
          <a:xfrm>
            <a:off x="6351199" y="843558"/>
            <a:ext cx="730271" cy="630951"/>
          </a:xfrm>
          <a:prstGeom prst="rect">
            <a:avLst/>
          </a:prstGeom>
        </p:spPr>
      </p:pic>
      <p:pic>
        <p:nvPicPr>
          <p:cNvPr id="11" name="Picture 10">
            <a:extLst>
              <a:ext uri="{FF2B5EF4-FFF2-40B4-BE49-F238E27FC236}">
                <a16:creationId xmlns:a16="http://schemas.microsoft.com/office/drawing/2014/main" id="{9158A2EB-6E62-98CB-1138-0807CA5C34B6}"/>
              </a:ext>
            </a:extLst>
          </p:cNvPr>
          <p:cNvPicPr>
            <a:picLocks noChangeAspect="1"/>
          </p:cNvPicPr>
          <p:nvPr/>
        </p:nvPicPr>
        <p:blipFill rotWithShape="1">
          <a:blip r:embed="rId5"/>
          <a:srcRect b="21301"/>
          <a:stretch/>
        </p:blipFill>
        <p:spPr>
          <a:xfrm>
            <a:off x="6938630" y="1159033"/>
            <a:ext cx="801722" cy="630952"/>
          </a:xfrm>
          <a:prstGeom prst="rect">
            <a:avLst/>
          </a:prstGeom>
        </p:spPr>
      </p:pic>
      <p:pic>
        <p:nvPicPr>
          <p:cNvPr id="13" name="Picture 12">
            <a:extLst>
              <a:ext uri="{FF2B5EF4-FFF2-40B4-BE49-F238E27FC236}">
                <a16:creationId xmlns:a16="http://schemas.microsoft.com/office/drawing/2014/main" id="{CF19F7CD-F1D9-A940-61C7-6EF1E382AE3F}"/>
              </a:ext>
            </a:extLst>
          </p:cNvPr>
          <p:cNvPicPr>
            <a:picLocks noChangeAspect="1"/>
          </p:cNvPicPr>
          <p:nvPr/>
        </p:nvPicPr>
        <p:blipFill rotWithShape="1">
          <a:blip r:embed="rId6"/>
          <a:srcRect b="15001"/>
          <a:stretch/>
        </p:blipFill>
        <p:spPr>
          <a:xfrm>
            <a:off x="6905705" y="535898"/>
            <a:ext cx="801722" cy="681459"/>
          </a:xfrm>
          <a:prstGeom prst="rect">
            <a:avLst/>
          </a:prstGeom>
        </p:spPr>
      </p:pic>
      <p:sp>
        <p:nvSpPr>
          <p:cNvPr id="14" name="TextBox 13">
            <a:extLst>
              <a:ext uri="{FF2B5EF4-FFF2-40B4-BE49-F238E27FC236}">
                <a16:creationId xmlns:a16="http://schemas.microsoft.com/office/drawing/2014/main" id="{D63A9840-CB41-9D93-F719-21BD97D1D2B5}"/>
              </a:ext>
            </a:extLst>
          </p:cNvPr>
          <p:cNvSpPr txBox="1"/>
          <p:nvPr/>
        </p:nvSpPr>
        <p:spPr>
          <a:xfrm>
            <a:off x="7641237" y="876627"/>
            <a:ext cx="801721" cy="338554"/>
          </a:xfrm>
          <a:prstGeom prst="rect">
            <a:avLst/>
          </a:prstGeom>
          <a:noFill/>
        </p:spPr>
        <p:txBody>
          <a:bodyPr wrap="square" rtlCol="0">
            <a:spAutoFit/>
          </a:bodyPr>
          <a:lstStyle/>
          <a:p>
            <a:r>
              <a:rPr lang="en-DE" sz="1600" dirty="0">
                <a:solidFill>
                  <a:schemeClr val="tx2"/>
                </a:solidFill>
              </a:rPr>
              <a:t>Topic</a:t>
            </a:r>
          </a:p>
        </p:txBody>
      </p:sp>
      <p:pic>
        <p:nvPicPr>
          <p:cNvPr id="16" name="Picture 15">
            <a:extLst>
              <a:ext uri="{FF2B5EF4-FFF2-40B4-BE49-F238E27FC236}">
                <a16:creationId xmlns:a16="http://schemas.microsoft.com/office/drawing/2014/main" id="{00C2AAEA-7CCC-E9B1-3634-5026E66DB6DC}"/>
              </a:ext>
            </a:extLst>
          </p:cNvPr>
          <p:cNvPicPr>
            <a:picLocks noChangeAspect="1"/>
          </p:cNvPicPr>
          <p:nvPr/>
        </p:nvPicPr>
        <p:blipFill>
          <a:blip r:embed="rId7"/>
          <a:stretch>
            <a:fillRect/>
          </a:stretch>
        </p:blipFill>
        <p:spPr>
          <a:xfrm flipH="1">
            <a:off x="1753271" y="706936"/>
            <a:ext cx="801721" cy="801721"/>
          </a:xfrm>
          <a:prstGeom prst="rect">
            <a:avLst/>
          </a:prstGeom>
        </p:spPr>
      </p:pic>
      <p:sp>
        <p:nvSpPr>
          <p:cNvPr id="17" name="TextBox 16">
            <a:extLst>
              <a:ext uri="{FF2B5EF4-FFF2-40B4-BE49-F238E27FC236}">
                <a16:creationId xmlns:a16="http://schemas.microsoft.com/office/drawing/2014/main" id="{DA999E64-7725-EFF4-D447-E2C60CF06688}"/>
              </a:ext>
            </a:extLst>
          </p:cNvPr>
          <p:cNvSpPr txBox="1"/>
          <p:nvPr/>
        </p:nvSpPr>
        <p:spPr>
          <a:xfrm>
            <a:off x="755576" y="873267"/>
            <a:ext cx="1064154" cy="338554"/>
          </a:xfrm>
          <a:prstGeom prst="rect">
            <a:avLst/>
          </a:prstGeom>
          <a:noFill/>
        </p:spPr>
        <p:txBody>
          <a:bodyPr wrap="square" rtlCol="0">
            <a:spAutoFit/>
          </a:bodyPr>
          <a:lstStyle/>
          <a:p>
            <a:r>
              <a:rPr lang="en-DE" sz="1600" dirty="0">
                <a:solidFill>
                  <a:schemeClr val="tx2"/>
                </a:solidFill>
              </a:rPr>
              <a:t>Individual</a:t>
            </a:r>
          </a:p>
        </p:txBody>
      </p:sp>
      <p:pic>
        <p:nvPicPr>
          <p:cNvPr id="19" name="Picture 18">
            <a:extLst>
              <a:ext uri="{FF2B5EF4-FFF2-40B4-BE49-F238E27FC236}">
                <a16:creationId xmlns:a16="http://schemas.microsoft.com/office/drawing/2014/main" id="{1BF06935-9CE0-2108-968A-8E477A87DE35}"/>
              </a:ext>
            </a:extLst>
          </p:cNvPr>
          <p:cNvPicPr>
            <a:picLocks noChangeAspect="1"/>
          </p:cNvPicPr>
          <p:nvPr/>
        </p:nvPicPr>
        <p:blipFill>
          <a:blip r:embed="rId8"/>
          <a:stretch>
            <a:fillRect/>
          </a:stretch>
        </p:blipFill>
        <p:spPr>
          <a:xfrm>
            <a:off x="1591111" y="3418714"/>
            <a:ext cx="917281" cy="917281"/>
          </a:xfrm>
          <a:prstGeom prst="rect">
            <a:avLst/>
          </a:prstGeom>
        </p:spPr>
      </p:pic>
      <p:sp>
        <p:nvSpPr>
          <p:cNvPr id="20" name="TextBox 19">
            <a:extLst>
              <a:ext uri="{FF2B5EF4-FFF2-40B4-BE49-F238E27FC236}">
                <a16:creationId xmlns:a16="http://schemas.microsoft.com/office/drawing/2014/main" id="{11479744-17E0-E1B5-7895-B15FD779E969}"/>
              </a:ext>
            </a:extLst>
          </p:cNvPr>
          <p:cNvSpPr txBox="1"/>
          <p:nvPr/>
        </p:nvSpPr>
        <p:spPr>
          <a:xfrm>
            <a:off x="689117" y="3684777"/>
            <a:ext cx="1064154" cy="338554"/>
          </a:xfrm>
          <a:prstGeom prst="rect">
            <a:avLst/>
          </a:prstGeom>
          <a:noFill/>
        </p:spPr>
        <p:txBody>
          <a:bodyPr wrap="square" rtlCol="0">
            <a:spAutoFit/>
          </a:bodyPr>
          <a:lstStyle/>
          <a:p>
            <a:r>
              <a:rPr lang="en-DE" sz="1600" dirty="0">
                <a:solidFill>
                  <a:schemeClr val="tx2"/>
                </a:solidFill>
              </a:rPr>
              <a:t>Medium</a:t>
            </a:r>
          </a:p>
        </p:txBody>
      </p:sp>
      <p:pic>
        <p:nvPicPr>
          <p:cNvPr id="22" name="Picture 21">
            <a:extLst>
              <a:ext uri="{FF2B5EF4-FFF2-40B4-BE49-F238E27FC236}">
                <a16:creationId xmlns:a16="http://schemas.microsoft.com/office/drawing/2014/main" id="{D508F233-5368-B023-FAF4-6FED72F3D616}"/>
              </a:ext>
            </a:extLst>
          </p:cNvPr>
          <p:cNvPicPr>
            <a:picLocks noChangeAspect="1"/>
          </p:cNvPicPr>
          <p:nvPr/>
        </p:nvPicPr>
        <p:blipFill>
          <a:blip r:embed="rId9"/>
          <a:stretch>
            <a:fillRect/>
          </a:stretch>
        </p:blipFill>
        <p:spPr>
          <a:xfrm>
            <a:off x="6635607" y="3555864"/>
            <a:ext cx="528725" cy="528725"/>
          </a:xfrm>
          <a:prstGeom prst="rect">
            <a:avLst/>
          </a:prstGeom>
        </p:spPr>
      </p:pic>
      <p:pic>
        <p:nvPicPr>
          <p:cNvPr id="24" name="Picture 23">
            <a:extLst>
              <a:ext uri="{FF2B5EF4-FFF2-40B4-BE49-F238E27FC236}">
                <a16:creationId xmlns:a16="http://schemas.microsoft.com/office/drawing/2014/main" id="{A8F4D489-86E1-56D6-AC76-584FF7256F5A}"/>
              </a:ext>
            </a:extLst>
          </p:cNvPr>
          <p:cNvPicPr>
            <a:picLocks noChangeAspect="1"/>
          </p:cNvPicPr>
          <p:nvPr/>
        </p:nvPicPr>
        <p:blipFill>
          <a:blip r:embed="rId10"/>
          <a:stretch>
            <a:fillRect/>
          </a:stretch>
        </p:blipFill>
        <p:spPr>
          <a:xfrm>
            <a:off x="7112511" y="3843225"/>
            <a:ext cx="528725" cy="528725"/>
          </a:xfrm>
          <a:prstGeom prst="rect">
            <a:avLst/>
          </a:prstGeom>
        </p:spPr>
      </p:pic>
      <p:sp>
        <p:nvSpPr>
          <p:cNvPr id="25" name="TextBox 24">
            <a:extLst>
              <a:ext uri="{FF2B5EF4-FFF2-40B4-BE49-F238E27FC236}">
                <a16:creationId xmlns:a16="http://schemas.microsoft.com/office/drawing/2014/main" id="{E982896F-109A-9C9A-A32E-14FDBC8933E4}"/>
              </a:ext>
            </a:extLst>
          </p:cNvPr>
          <p:cNvSpPr txBox="1"/>
          <p:nvPr/>
        </p:nvSpPr>
        <p:spPr>
          <a:xfrm>
            <a:off x="7641236" y="3831073"/>
            <a:ext cx="1035220" cy="338554"/>
          </a:xfrm>
          <a:prstGeom prst="rect">
            <a:avLst/>
          </a:prstGeom>
          <a:noFill/>
        </p:spPr>
        <p:txBody>
          <a:bodyPr wrap="square" rtlCol="0">
            <a:spAutoFit/>
          </a:bodyPr>
          <a:lstStyle/>
          <a:p>
            <a:r>
              <a:rPr lang="en-DE" sz="1600" dirty="0">
                <a:solidFill>
                  <a:schemeClr val="tx2"/>
                </a:solidFill>
              </a:rPr>
              <a:t>Register</a:t>
            </a:r>
          </a:p>
        </p:txBody>
      </p:sp>
      <p:cxnSp>
        <p:nvCxnSpPr>
          <p:cNvPr id="27" name="Straight Arrow Connector 26">
            <a:extLst>
              <a:ext uri="{FF2B5EF4-FFF2-40B4-BE49-F238E27FC236}">
                <a16:creationId xmlns:a16="http://schemas.microsoft.com/office/drawing/2014/main" id="{8B77ECD0-2E83-35E0-40E1-F72A833AC608}"/>
              </a:ext>
            </a:extLst>
          </p:cNvPr>
          <p:cNvCxnSpPr/>
          <p:nvPr/>
        </p:nvCxnSpPr>
        <p:spPr>
          <a:xfrm flipV="1">
            <a:off x="2627784" y="3418714"/>
            <a:ext cx="648072" cy="449180"/>
          </a:xfrm>
          <a:prstGeom prst="straightConnector1">
            <a:avLst/>
          </a:prstGeom>
          <a:ln w="2540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2" name="Straight Arrow Connector 1">
            <a:extLst>
              <a:ext uri="{FF2B5EF4-FFF2-40B4-BE49-F238E27FC236}">
                <a16:creationId xmlns:a16="http://schemas.microsoft.com/office/drawing/2014/main" id="{011880A8-7A88-60E4-3632-C10B5E41C5B7}"/>
              </a:ext>
            </a:extLst>
          </p:cNvPr>
          <p:cNvCxnSpPr>
            <a:cxnSpLocks/>
          </p:cNvCxnSpPr>
          <p:nvPr/>
        </p:nvCxnSpPr>
        <p:spPr>
          <a:xfrm>
            <a:off x="2627784" y="1527148"/>
            <a:ext cx="648072" cy="449180"/>
          </a:xfrm>
          <a:prstGeom prst="straightConnector1">
            <a:avLst/>
          </a:prstGeom>
          <a:ln w="2540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3" name="Straight Arrow Connector 2">
            <a:extLst>
              <a:ext uri="{FF2B5EF4-FFF2-40B4-BE49-F238E27FC236}">
                <a16:creationId xmlns:a16="http://schemas.microsoft.com/office/drawing/2014/main" id="{C03A71B3-F757-F48A-6FC3-18028B4A532D}"/>
              </a:ext>
            </a:extLst>
          </p:cNvPr>
          <p:cNvCxnSpPr>
            <a:cxnSpLocks/>
          </p:cNvCxnSpPr>
          <p:nvPr/>
        </p:nvCxnSpPr>
        <p:spPr>
          <a:xfrm flipH="1">
            <a:off x="5981638" y="1527148"/>
            <a:ext cx="648072" cy="449180"/>
          </a:xfrm>
          <a:prstGeom prst="straightConnector1">
            <a:avLst/>
          </a:prstGeom>
          <a:ln w="2540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07B3DCF7-9CC4-5CAB-47F8-376F285BB17D}"/>
              </a:ext>
            </a:extLst>
          </p:cNvPr>
          <p:cNvCxnSpPr>
            <a:cxnSpLocks/>
          </p:cNvCxnSpPr>
          <p:nvPr/>
        </p:nvCxnSpPr>
        <p:spPr>
          <a:xfrm flipH="1" flipV="1">
            <a:off x="5981638" y="3428174"/>
            <a:ext cx="648072" cy="449180"/>
          </a:xfrm>
          <a:prstGeom prst="straightConnector1">
            <a:avLst/>
          </a:prstGeom>
          <a:ln w="25400">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2BB7A1A0-76A4-0C07-F935-1666A5F283BF}"/>
              </a:ext>
            </a:extLst>
          </p:cNvPr>
          <p:cNvSpPr/>
          <p:nvPr/>
        </p:nvSpPr>
        <p:spPr>
          <a:xfrm>
            <a:off x="6161725" y="3260024"/>
            <a:ext cx="2514731" cy="144043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1108019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1A25E8-5E27-7770-99C2-3545649A3F68}"/>
              </a:ext>
            </a:extLst>
          </p:cNvPr>
          <p:cNvSpPr>
            <a:spLocks noGrp="1"/>
          </p:cNvSpPr>
          <p:nvPr>
            <p:ph type="title"/>
          </p:nvPr>
        </p:nvSpPr>
        <p:spPr/>
        <p:txBody>
          <a:bodyPr/>
          <a:lstStyle/>
          <a:p>
            <a:r>
              <a:rPr lang="en-DE" dirty="0"/>
              <a:t>Register:</a:t>
            </a:r>
          </a:p>
        </p:txBody>
      </p:sp>
      <p:sp>
        <p:nvSpPr>
          <p:cNvPr id="3" name="Text Placeholder 2">
            <a:extLst>
              <a:ext uri="{FF2B5EF4-FFF2-40B4-BE49-F238E27FC236}">
                <a16:creationId xmlns:a16="http://schemas.microsoft.com/office/drawing/2014/main" id="{7B403BEB-2773-6707-3A91-01C9BEDEDE4D}"/>
              </a:ext>
            </a:extLst>
          </p:cNvPr>
          <p:cNvSpPr>
            <a:spLocks noGrp="1"/>
          </p:cNvSpPr>
          <p:nvPr>
            <p:ph type="body" sz="quarter" idx="10"/>
          </p:nvPr>
        </p:nvSpPr>
        <p:spPr/>
        <p:txBody>
          <a:bodyPr/>
          <a:lstStyle/>
          <a:p>
            <a:r>
              <a:rPr lang="en-DE" dirty="0"/>
              <a:t>The Medium is not the Message</a:t>
            </a:r>
          </a:p>
        </p:txBody>
      </p:sp>
      <p:pic>
        <p:nvPicPr>
          <p:cNvPr id="4" name="Picture 3">
            <a:extLst>
              <a:ext uri="{FF2B5EF4-FFF2-40B4-BE49-F238E27FC236}">
                <a16:creationId xmlns:a16="http://schemas.microsoft.com/office/drawing/2014/main" id="{751CA36C-635A-A24D-DD7A-14E98CCA441C}"/>
              </a:ext>
            </a:extLst>
          </p:cNvPr>
          <p:cNvPicPr>
            <a:picLocks noChangeAspect="1"/>
          </p:cNvPicPr>
          <p:nvPr/>
        </p:nvPicPr>
        <p:blipFill>
          <a:blip r:embed="rId2">
            <a:lum bright="70000" contrast="-70000"/>
          </a:blip>
          <a:stretch>
            <a:fillRect/>
          </a:stretch>
        </p:blipFill>
        <p:spPr>
          <a:xfrm>
            <a:off x="6494118" y="2814486"/>
            <a:ext cx="1059889" cy="1059889"/>
          </a:xfrm>
          <a:prstGeom prst="rect">
            <a:avLst/>
          </a:prstGeom>
        </p:spPr>
      </p:pic>
      <p:pic>
        <p:nvPicPr>
          <p:cNvPr id="5" name="Picture 4">
            <a:extLst>
              <a:ext uri="{FF2B5EF4-FFF2-40B4-BE49-F238E27FC236}">
                <a16:creationId xmlns:a16="http://schemas.microsoft.com/office/drawing/2014/main" id="{113DD8B7-C7A9-EB45-6DAF-453AE67F2B8F}"/>
              </a:ext>
            </a:extLst>
          </p:cNvPr>
          <p:cNvPicPr>
            <a:picLocks noChangeAspect="1"/>
          </p:cNvPicPr>
          <p:nvPr/>
        </p:nvPicPr>
        <p:blipFill>
          <a:blip r:embed="rId3">
            <a:lum bright="70000" contrast="-70000"/>
          </a:blip>
          <a:stretch>
            <a:fillRect/>
          </a:stretch>
        </p:blipFill>
        <p:spPr>
          <a:xfrm>
            <a:off x="7554007" y="3344431"/>
            <a:ext cx="1059889" cy="1059889"/>
          </a:xfrm>
          <a:prstGeom prst="rect">
            <a:avLst/>
          </a:prstGeom>
        </p:spPr>
      </p:pic>
    </p:spTree>
    <p:extLst>
      <p:ext uri="{BB962C8B-B14F-4D97-AF65-F5344CB8AC3E}">
        <p14:creationId xmlns:p14="http://schemas.microsoft.com/office/powerpoint/2010/main" val="38935693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8" name="Image" descr="Image"/>
          <p:cNvPicPr>
            <a:picLocks noGrp="1" noChangeAspect="1"/>
          </p:cNvPicPr>
          <p:nvPr>
            <p:ph type="pic" idx="13"/>
          </p:nvPr>
        </p:nvPicPr>
        <p:blipFill>
          <a:blip r:embed="rId3">
            <a:alphaModFix amt="49202"/>
          </a:blip>
          <a:srcRect b="1622"/>
          <a:stretch>
            <a:fillRect/>
          </a:stretch>
        </p:blipFill>
        <p:spPr>
          <a:xfrm rot="60000">
            <a:off x="2390669" y="373372"/>
            <a:ext cx="4362558" cy="4262810"/>
          </a:xfrm>
          <a:prstGeom prst="rect">
            <a:avLst/>
          </a:prstGeom>
        </p:spPr>
      </p:pic>
      <p:sp>
        <p:nvSpPr>
          <p:cNvPr id="129" name="Close"/>
          <p:cNvSpPr/>
          <p:nvPr/>
        </p:nvSpPr>
        <p:spPr>
          <a:xfrm>
            <a:off x="2643188" y="2384227"/>
            <a:ext cx="659550" cy="649766"/>
          </a:xfrm>
          <a:prstGeom prst="ellipse">
            <a:avLst/>
          </a:prstGeom>
          <a:solidFill>
            <a:schemeClr val="accent1"/>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6789" tIns="26789" rIns="26789" bIns="26789" anchor="ctr"/>
          <a:lstStyle>
            <a:lvl1pPr>
              <a:defRPr sz="2200" b="0">
                <a:solidFill>
                  <a:srgbClr val="FFFFFF"/>
                </a:solidFill>
                <a:latin typeface="+mn-lt"/>
                <a:ea typeface="+mn-ea"/>
                <a:cs typeface="+mn-cs"/>
                <a:sym typeface="Helvetica Neue Medium"/>
              </a:defRPr>
            </a:lvl1pPr>
          </a:lstStyle>
          <a:p>
            <a:pPr algn="ctr" defTabSz="308063" hangingPunct="0"/>
            <a:r>
              <a:rPr sz="1160" kern="0">
                <a:latin typeface="Helvetica Neue Medium"/>
                <a:ea typeface="Helvetica Neue Medium"/>
                <a:cs typeface="Helvetica Neue Medium"/>
              </a:rPr>
              <a:t>Close</a:t>
            </a:r>
          </a:p>
        </p:txBody>
      </p:sp>
      <p:sp>
        <p:nvSpPr>
          <p:cNvPr id="130" name="Distant"/>
          <p:cNvSpPr/>
          <p:nvPr/>
        </p:nvSpPr>
        <p:spPr>
          <a:xfrm>
            <a:off x="5610076" y="2303860"/>
            <a:ext cx="659550" cy="649766"/>
          </a:xfrm>
          <a:prstGeom prst="ellipse">
            <a:avLst/>
          </a:prstGeom>
          <a:solidFill>
            <a:schemeClr val="accent1"/>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6789" tIns="26789" rIns="26789" bIns="26789" anchor="ctr"/>
          <a:lstStyle>
            <a:lvl1pPr>
              <a:defRPr sz="2200" b="0">
                <a:solidFill>
                  <a:srgbClr val="FFFFFF"/>
                </a:solidFill>
                <a:latin typeface="+mn-lt"/>
                <a:ea typeface="+mn-ea"/>
                <a:cs typeface="+mn-cs"/>
                <a:sym typeface="Helvetica Neue Medium"/>
              </a:defRPr>
            </a:lvl1pPr>
          </a:lstStyle>
          <a:p>
            <a:pPr algn="ctr" defTabSz="308063" hangingPunct="0"/>
            <a:r>
              <a:rPr sz="1160" kern="0">
                <a:latin typeface="Helvetica Neue Medium"/>
                <a:ea typeface="Helvetica Neue Medium"/>
                <a:cs typeface="Helvetica Neue Medium"/>
              </a:rPr>
              <a:t>Distant</a:t>
            </a:r>
          </a:p>
        </p:txBody>
      </p:sp>
      <p:sp>
        <p:nvSpPr>
          <p:cNvPr id="131" name="Triangle"/>
          <p:cNvSpPr/>
          <p:nvPr/>
        </p:nvSpPr>
        <p:spPr>
          <a:xfrm rot="16140000">
            <a:off x="3967012" y="1301849"/>
            <a:ext cx="1157210" cy="147407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0" y="0"/>
                </a:lnTo>
                <a:close/>
              </a:path>
            </a:pathLst>
          </a:custGeom>
          <a:solidFill>
            <a:schemeClr val="accent1">
              <a:alpha val="80000"/>
            </a:schemeClr>
          </a:solidFill>
          <a:ln w="12700">
            <a:miter lim="400000"/>
          </a:ln>
        </p:spPr>
        <p:txBody>
          <a:bodyPr lIns="26789" tIns="26789" rIns="26789" bIns="26789" anchor="ctr"/>
          <a:lstStyle/>
          <a:p>
            <a:pPr algn="ctr" defTabSz="308063" hangingPunct="0">
              <a:defRPr sz="2200" b="0">
                <a:solidFill>
                  <a:srgbClr val="FFFFFF"/>
                </a:solidFill>
                <a:latin typeface="+mn-lt"/>
                <a:ea typeface="+mn-ea"/>
                <a:cs typeface="+mn-cs"/>
                <a:sym typeface="Helvetica Neue Medium"/>
              </a:defRPr>
            </a:pPr>
            <a:endParaRPr sz="1160" kern="0">
              <a:solidFill>
                <a:srgbClr val="FFFFFF"/>
              </a:solidFill>
              <a:latin typeface="Helvetica Neue Medium"/>
              <a:ea typeface="Helvetica Neue Medium"/>
              <a:cs typeface="Helvetica Neue Medium"/>
              <a:sym typeface="Helvetica Neue Medium"/>
            </a:endParaRPr>
          </a:p>
        </p:txBody>
      </p:sp>
      <p:sp>
        <p:nvSpPr>
          <p:cNvPr id="132" name="Written"/>
          <p:cNvSpPr txBox="1"/>
          <p:nvPr/>
        </p:nvSpPr>
        <p:spPr>
          <a:xfrm>
            <a:off x="4488354" y="2246447"/>
            <a:ext cx="595917" cy="24877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6789" tIns="26789" rIns="26789" bIns="26789" anchor="ctr">
            <a:spAutoFit/>
          </a:bodyPr>
          <a:lstStyle>
            <a:lvl1pPr>
              <a:defRPr b="0">
                <a:solidFill>
                  <a:srgbClr val="FFFFFF"/>
                </a:solidFill>
                <a:latin typeface="+mn-lt"/>
                <a:ea typeface="+mn-ea"/>
                <a:cs typeface="+mn-cs"/>
                <a:sym typeface="Helvetica Neue Medium"/>
              </a:defRPr>
            </a:lvl1pPr>
          </a:lstStyle>
          <a:p>
            <a:pPr algn="ctr" defTabSz="308063" hangingPunct="0"/>
            <a:r>
              <a:rPr sz="1265" kern="0">
                <a:latin typeface="Helvetica Neue Medium"/>
                <a:ea typeface="Helvetica Neue Medium"/>
                <a:cs typeface="Helvetica Neue Medium"/>
              </a:rPr>
              <a:t>Written</a:t>
            </a:r>
          </a:p>
        </p:txBody>
      </p:sp>
      <p:sp>
        <p:nvSpPr>
          <p:cNvPr id="133" name="Triangle"/>
          <p:cNvSpPr/>
          <p:nvPr/>
        </p:nvSpPr>
        <p:spPr>
          <a:xfrm rot="5340000">
            <a:off x="3914689" y="2554238"/>
            <a:ext cx="1157210" cy="147407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0" y="0"/>
                </a:lnTo>
                <a:close/>
              </a:path>
            </a:pathLst>
          </a:custGeom>
          <a:solidFill>
            <a:schemeClr val="accent1">
              <a:alpha val="80000"/>
            </a:schemeClr>
          </a:solidFill>
          <a:ln w="12700">
            <a:miter lim="400000"/>
          </a:ln>
        </p:spPr>
        <p:txBody>
          <a:bodyPr lIns="26789" tIns="26789" rIns="26789" bIns="26789" anchor="ctr"/>
          <a:lstStyle/>
          <a:p>
            <a:pPr algn="ctr" defTabSz="308063" hangingPunct="0">
              <a:defRPr sz="2200" b="0">
                <a:solidFill>
                  <a:srgbClr val="FFFFFF"/>
                </a:solidFill>
                <a:latin typeface="+mn-lt"/>
                <a:ea typeface="+mn-ea"/>
                <a:cs typeface="+mn-cs"/>
                <a:sym typeface="Helvetica Neue Medium"/>
              </a:defRPr>
            </a:pPr>
            <a:endParaRPr sz="1160" kern="0">
              <a:solidFill>
                <a:srgbClr val="FFFFFF"/>
              </a:solidFill>
              <a:latin typeface="Helvetica Neue Medium"/>
              <a:ea typeface="Helvetica Neue Medium"/>
              <a:cs typeface="Helvetica Neue Medium"/>
              <a:sym typeface="Helvetica Neue Medium"/>
            </a:endParaRPr>
          </a:p>
        </p:txBody>
      </p:sp>
      <p:sp>
        <p:nvSpPr>
          <p:cNvPr id="134" name="Spoken"/>
          <p:cNvSpPr txBox="1"/>
          <p:nvPr/>
        </p:nvSpPr>
        <p:spPr>
          <a:xfrm>
            <a:off x="3951541" y="2849201"/>
            <a:ext cx="624771" cy="24877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6789" tIns="26789" rIns="26789" bIns="26789" anchor="ctr">
            <a:spAutoFit/>
          </a:bodyPr>
          <a:lstStyle>
            <a:lvl1pPr>
              <a:defRPr b="0">
                <a:solidFill>
                  <a:srgbClr val="FFFFFF"/>
                </a:solidFill>
                <a:latin typeface="+mn-lt"/>
                <a:ea typeface="+mn-ea"/>
                <a:cs typeface="+mn-cs"/>
                <a:sym typeface="Helvetica Neue Medium"/>
              </a:defRPr>
            </a:lvl1pPr>
          </a:lstStyle>
          <a:p>
            <a:pPr algn="ctr" defTabSz="308063" hangingPunct="0"/>
            <a:r>
              <a:rPr sz="1265" kern="0">
                <a:latin typeface="Helvetica Neue Medium"/>
                <a:ea typeface="Helvetica Neue Medium"/>
                <a:cs typeface="Helvetica Neue Medium"/>
              </a:rPr>
              <a:t>Spoken</a:t>
            </a:r>
          </a:p>
        </p:txBody>
      </p:sp>
      <p:sp>
        <p:nvSpPr>
          <p:cNvPr id="135" name="Koch/Österreicher (1985)"/>
          <p:cNvSpPr txBox="1"/>
          <p:nvPr/>
        </p:nvSpPr>
        <p:spPr>
          <a:xfrm>
            <a:off x="3577538" y="4685270"/>
            <a:ext cx="1988926" cy="24877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6789" tIns="26789" rIns="26789" bIns="26789" anchor="ctr">
            <a:spAutoFit/>
          </a:bodyPr>
          <a:lstStyle/>
          <a:p>
            <a:pPr algn="ctr" defTabSz="308063" hangingPunct="0"/>
            <a:r>
              <a:rPr sz="1265" b="1" kern="0" dirty="0">
                <a:solidFill>
                  <a:schemeClr val="tx1">
                    <a:lumMod val="50000"/>
                    <a:lumOff val="50000"/>
                  </a:schemeClr>
                </a:solidFill>
                <a:latin typeface="Helvetica Neue"/>
                <a:ea typeface="Helvetica Neue"/>
                <a:cs typeface="Helvetica Neue"/>
                <a:sym typeface="Helvetica Neue"/>
              </a:rPr>
              <a:t>Koch/</a:t>
            </a:r>
            <a:r>
              <a:rPr sz="1265" b="1" kern="0" dirty="0" err="1">
                <a:solidFill>
                  <a:schemeClr val="tx1">
                    <a:lumMod val="50000"/>
                    <a:lumOff val="50000"/>
                  </a:schemeClr>
                </a:solidFill>
                <a:latin typeface="Helvetica Neue"/>
                <a:ea typeface="Helvetica Neue"/>
                <a:cs typeface="Helvetica Neue"/>
                <a:sym typeface="Helvetica Neue"/>
              </a:rPr>
              <a:t>Österreicher</a:t>
            </a:r>
            <a:r>
              <a:rPr sz="1265" b="1" kern="0" dirty="0">
                <a:solidFill>
                  <a:schemeClr val="tx1">
                    <a:lumMod val="50000"/>
                    <a:lumOff val="50000"/>
                  </a:schemeClr>
                </a:solidFill>
                <a:latin typeface="Helvetica Neue"/>
                <a:ea typeface="Helvetica Neue"/>
                <a:cs typeface="Helvetica Neue"/>
                <a:sym typeface="Helvetica Neue"/>
              </a:rPr>
              <a:t> (1985)</a:t>
            </a:r>
          </a:p>
        </p:txBody>
      </p:sp>
      <p:grpSp>
        <p:nvGrpSpPr>
          <p:cNvPr id="138" name="Group"/>
          <p:cNvGrpSpPr/>
          <p:nvPr/>
        </p:nvGrpSpPr>
        <p:grpSpPr>
          <a:xfrm>
            <a:off x="4439386" y="262738"/>
            <a:ext cx="693854" cy="996350"/>
            <a:chOff x="0" y="0"/>
            <a:chExt cx="1315752" cy="1889372"/>
          </a:xfrm>
        </p:grpSpPr>
        <p:sp>
          <p:nvSpPr>
            <p:cNvPr id="136" name="Bl"/>
            <p:cNvSpPr/>
            <p:nvPr/>
          </p:nvSpPr>
          <p:spPr>
            <a:xfrm>
              <a:off x="0" y="0"/>
              <a:ext cx="1315752" cy="1889372"/>
            </a:xfrm>
            <a:custGeom>
              <a:avLst/>
              <a:gdLst/>
              <a:ahLst/>
              <a:cxnLst>
                <a:cxn ang="0">
                  <a:pos x="wd2" y="hd2"/>
                </a:cxn>
                <a:cxn ang="5400000">
                  <a:pos x="wd2" y="hd2"/>
                </a:cxn>
                <a:cxn ang="10800000">
                  <a:pos x="wd2" y="hd2"/>
                </a:cxn>
                <a:cxn ang="16200000">
                  <a:pos x="wd2" y="hd2"/>
                </a:cxn>
              </a:cxnLst>
              <a:rect l="0" t="0" r="r" b="b"/>
              <a:pathLst>
                <a:path w="21600" h="21600" extrusionOk="0">
                  <a:moveTo>
                    <a:pt x="10801" y="0"/>
                  </a:moveTo>
                  <a:cubicBezTo>
                    <a:pt x="9801" y="0"/>
                    <a:pt x="9330" y="294"/>
                    <a:pt x="8865" y="898"/>
                  </a:cubicBezTo>
                  <a:cubicBezTo>
                    <a:pt x="8394" y="1511"/>
                    <a:pt x="7651" y="1943"/>
                    <a:pt x="7089" y="1943"/>
                  </a:cubicBezTo>
                  <a:cubicBezTo>
                    <a:pt x="6826" y="1943"/>
                    <a:pt x="6299" y="1922"/>
                    <a:pt x="6037" y="1943"/>
                  </a:cubicBezTo>
                  <a:cubicBezTo>
                    <a:pt x="5104" y="2016"/>
                    <a:pt x="4553" y="2318"/>
                    <a:pt x="4308" y="2794"/>
                  </a:cubicBezTo>
                  <a:lnTo>
                    <a:pt x="1139" y="2794"/>
                  </a:lnTo>
                  <a:cubicBezTo>
                    <a:pt x="510" y="2794"/>
                    <a:pt x="0" y="3149"/>
                    <a:pt x="0" y="3587"/>
                  </a:cubicBezTo>
                  <a:lnTo>
                    <a:pt x="0" y="20807"/>
                  </a:lnTo>
                  <a:cubicBezTo>
                    <a:pt x="0" y="21245"/>
                    <a:pt x="510" y="21600"/>
                    <a:pt x="1139" y="21600"/>
                  </a:cubicBezTo>
                  <a:lnTo>
                    <a:pt x="20461" y="21600"/>
                  </a:lnTo>
                  <a:cubicBezTo>
                    <a:pt x="21090" y="21600"/>
                    <a:pt x="21600" y="21245"/>
                    <a:pt x="21600" y="20807"/>
                  </a:cubicBezTo>
                  <a:lnTo>
                    <a:pt x="21600" y="3587"/>
                  </a:lnTo>
                  <a:cubicBezTo>
                    <a:pt x="21600" y="3149"/>
                    <a:pt x="21090" y="2794"/>
                    <a:pt x="20461" y="2794"/>
                  </a:cubicBezTo>
                  <a:lnTo>
                    <a:pt x="17292" y="2794"/>
                  </a:lnTo>
                  <a:cubicBezTo>
                    <a:pt x="17047" y="2318"/>
                    <a:pt x="16496" y="2016"/>
                    <a:pt x="15563" y="1943"/>
                  </a:cubicBezTo>
                  <a:cubicBezTo>
                    <a:pt x="15301" y="1922"/>
                    <a:pt x="14774" y="1943"/>
                    <a:pt x="14511" y="1943"/>
                  </a:cubicBezTo>
                  <a:cubicBezTo>
                    <a:pt x="13949" y="1943"/>
                    <a:pt x="13209" y="1511"/>
                    <a:pt x="12738" y="898"/>
                  </a:cubicBezTo>
                  <a:cubicBezTo>
                    <a:pt x="12273" y="294"/>
                    <a:pt x="11802" y="0"/>
                    <a:pt x="10801" y="0"/>
                  </a:cubicBezTo>
                  <a:close/>
                  <a:moveTo>
                    <a:pt x="10799" y="593"/>
                  </a:moveTo>
                  <a:cubicBezTo>
                    <a:pt x="11264" y="593"/>
                    <a:pt x="11644" y="857"/>
                    <a:pt x="11644" y="1181"/>
                  </a:cubicBezTo>
                  <a:cubicBezTo>
                    <a:pt x="11644" y="1506"/>
                    <a:pt x="11265" y="1767"/>
                    <a:pt x="10799" y="1767"/>
                  </a:cubicBezTo>
                  <a:cubicBezTo>
                    <a:pt x="10332" y="1767"/>
                    <a:pt x="9956" y="1506"/>
                    <a:pt x="9956" y="1181"/>
                  </a:cubicBezTo>
                  <a:cubicBezTo>
                    <a:pt x="9956" y="857"/>
                    <a:pt x="10333" y="593"/>
                    <a:pt x="10799" y="593"/>
                  </a:cubicBezTo>
                  <a:close/>
                  <a:moveTo>
                    <a:pt x="1619" y="3923"/>
                  </a:moveTo>
                  <a:lnTo>
                    <a:pt x="4207" y="3923"/>
                  </a:lnTo>
                  <a:cubicBezTo>
                    <a:pt x="4263" y="4130"/>
                    <a:pt x="4364" y="4392"/>
                    <a:pt x="4364" y="4392"/>
                  </a:cubicBezTo>
                  <a:lnTo>
                    <a:pt x="10799" y="4392"/>
                  </a:lnTo>
                  <a:lnTo>
                    <a:pt x="17236" y="4392"/>
                  </a:lnTo>
                  <a:cubicBezTo>
                    <a:pt x="17236" y="4392"/>
                    <a:pt x="17337" y="4130"/>
                    <a:pt x="17393" y="3923"/>
                  </a:cubicBezTo>
                  <a:lnTo>
                    <a:pt x="19981" y="3923"/>
                  </a:lnTo>
                  <a:lnTo>
                    <a:pt x="19981" y="20471"/>
                  </a:lnTo>
                  <a:lnTo>
                    <a:pt x="1619" y="20471"/>
                  </a:lnTo>
                  <a:lnTo>
                    <a:pt x="1619" y="3923"/>
                  </a:lnTo>
                  <a:close/>
                </a:path>
              </a:pathLst>
            </a:custGeom>
            <a:solidFill>
              <a:schemeClr val="bg2"/>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6789" tIns="26789" rIns="26789" bIns="26789" numCol="1" anchor="ctr">
              <a:noAutofit/>
            </a:bodyPr>
            <a:lstStyle>
              <a:lvl1pPr>
                <a:defRPr sz="3400">
                  <a:solidFill>
                    <a:srgbClr val="C82506"/>
                  </a:solidFill>
                </a:defRPr>
              </a:lvl1pPr>
            </a:lstStyle>
            <a:p>
              <a:pPr algn="ctr" defTabSz="308063" hangingPunct="0"/>
              <a:r>
                <a:rPr sz="1793" b="1" kern="0">
                  <a:latin typeface="Helvetica Neue"/>
                  <a:ea typeface="Helvetica Neue"/>
                  <a:cs typeface="Helvetica Neue"/>
                  <a:sym typeface="Helvetica Neue"/>
                </a:rPr>
                <a:t>Bl</a:t>
              </a:r>
            </a:p>
          </p:txBody>
        </p:sp>
        <p:sp>
          <p:nvSpPr>
            <p:cNvPr id="137" name="Blogs"/>
            <p:cNvSpPr txBox="1"/>
            <p:nvPr/>
          </p:nvSpPr>
          <p:spPr>
            <a:xfrm>
              <a:off x="199249" y="635165"/>
              <a:ext cx="917249" cy="840890"/>
            </a:xfrm>
            <a:prstGeom prst="rect">
              <a:avLst/>
            </a:prstGeom>
            <a:solidFill>
              <a:srgbClr val="FFFFFF"/>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6789" tIns="26789" rIns="26789" bIns="26789" numCol="1" anchor="ctr">
              <a:spAutoFit/>
            </a:bodyPr>
            <a:lstStyle/>
            <a:p>
              <a:pPr algn="ctr" defTabSz="308063" hangingPunct="0">
                <a:defRPr>
                  <a:solidFill>
                    <a:srgbClr val="FF644E">
                      <a:hueOff val="-82419"/>
                      <a:satOff val="-9513"/>
                      <a:lumOff val="-16343"/>
                    </a:srgbClr>
                  </a:solidFill>
                </a:defRPr>
              </a:pPr>
              <a:endParaRPr sz="1265" b="1" kern="0" dirty="0">
                <a:solidFill>
                  <a:srgbClr val="FF644E">
                    <a:hueOff val="-82419"/>
                    <a:satOff val="-9513"/>
                    <a:lumOff val="-16343"/>
                  </a:srgbClr>
                </a:solidFill>
                <a:latin typeface="Helvetica Neue"/>
                <a:ea typeface="Helvetica Neue"/>
                <a:cs typeface="Helvetica Neue"/>
                <a:sym typeface="Helvetica Neue"/>
              </a:endParaRPr>
            </a:p>
            <a:p>
              <a:pPr algn="ctr" defTabSz="308063" hangingPunct="0">
                <a:defRPr b="0">
                  <a:solidFill>
                    <a:srgbClr val="FF644E">
                      <a:hueOff val="-82419"/>
                      <a:satOff val="-9513"/>
                      <a:lumOff val="-16343"/>
                    </a:srgbClr>
                  </a:solidFill>
                  <a:latin typeface="+mn-lt"/>
                  <a:ea typeface="+mn-ea"/>
                  <a:cs typeface="+mn-cs"/>
                  <a:sym typeface="Helvetica Neue Medium"/>
                </a:defRPr>
              </a:pPr>
              <a:r>
                <a:rPr sz="1265" kern="0" dirty="0">
                  <a:solidFill>
                    <a:schemeClr val="tx1">
                      <a:lumMod val="50000"/>
                      <a:lumOff val="50000"/>
                    </a:schemeClr>
                  </a:solidFill>
                  <a:latin typeface="Helvetica Neue Medium"/>
                  <a:ea typeface="Helvetica Neue Medium"/>
                  <a:cs typeface="Helvetica Neue Medium"/>
                  <a:sym typeface="Helvetica Neue Medium"/>
                </a:rPr>
                <a:t>Blogs</a:t>
              </a:r>
            </a:p>
          </p:txBody>
        </p:sp>
      </p:grpSp>
      <p:sp>
        <p:nvSpPr>
          <p:cNvPr id="139" name="Tweets"/>
          <p:cNvSpPr/>
          <p:nvPr/>
        </p:nvSpPr>
        <p:spPr>
          <a:xfrm>
            <a:off x="3105299" y="1158627"/>
            <a:ext cx="1195829" cy="728328"/>
          </a:xfrm>
          <a:prstGeom prst="wedgeEllipseCallout">
            <a:avLst>
              <a:gd name="adj1" fmla="val -49385"/>
              <a:gd name="adj2" fmla="val 66166"/>
            </a:avLst>
          </a:prstGeom>
          <a:solidFill>
            <a:schemeClr val="bg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6789" tIns="26789" rIns="26789" bIns="26789" anchor="ctr"/>
          <a:lstStyle>
            <a:lvl1pPr>
              <a:defRPr sz="2200" b="0">
                <a:solidFill>
                  <a:srgbClr val="FFFFFF"/>
                </a:solidFill>
                <a:latin typeface="+mn-lt"/>
                <a:ea typeface="+mn-ea"/>
                <a:cs typeface="+mn-cs"/>
                <a:sym typeface="Helvetica Neue Medium"/>
              </a:defRPr>
            </a:lvl1pPr>
          </a:lstStyle>
          <a:p>
            <a:pPr algn="ctr" defTabSz="308063" hangingPunct="0"/>
            <a:r>
              <a:rPr sz="1160" kern="0">
                <a:latin typeface="Helvetica Neue Medium"/>
                <a:ea typeface="Helvetica Neue Medium"/>
                <a:cs typeface="Helvetica Neue Medium"/>
              </a:rPr>
              <a:t>Tweets</a:t>
            </a:r>
          </a:p>
        </p:txBody>
      </p:sp>
      <p:sp>
        <p:nvSpPr>
          <p:cNvPr id="2" name="Slide Number Placeholder 1">
            <a:extLst>
              <a:ext uri="{FF2B5EF4-FFF2-40B4-BE49-F238E27FC236}">
                <a16:creationId xmlns:a16="http://schemas.microsoft.com/office/drawing/2014/main" id="{0E72E61A-272E-B7AD-A832-452FA543CDED}"/>
              </a:ext>
            </a:extLst>
          </p:cNvPr>
          <p:cNvSpPr>
            <a:spLocks noGrp="1"/>
          </p:cNvSpPr>
          <p:nvPr>
            <p:ph type="sldNum" sz="quarter" idx="2"/>
          </p:nvPr>
        </p:nvSpPr>
        <p:spPr/>
        <p:txBody>
          <a:bodyPr/>
          <a:lstStyle/>
          <a:p>
            <a:fld id="{86CB4B4D-7CA3-9044-876B-883B54F8677D}" type="slidenum">
              <a:rPr lang="en-DE" smtClean="0"/>
              <a:t>27</a:t>
            </a:fld>
            <a:endParaRPr lang="en-DE"/>
          </a:p>
        </p:txBody>
      </p:sp>
    </p:spTree>
    <p:extLst>
      <p:ext uri="{BB962C8B-B14F-4D97-AF65-F5344CB8AC3E}">
        <p14:creationId xmlns:p14="http://schemas.microsoft.com/office/powerpoint/2010/main" val="418726046"/>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720EE53-C319-2EFC-8807-25424F5BE09D}"/>
              </a:ext>
            </a:extLst>
          </p:cNvPr>
          <p:cNvSpPr>
            <a:spLocks noGrp="1"/>
          </p:cNvSpPr>
          <p:nvPr>
            <p:ph type="title"/>
          </p:nvPr>
        </p:nvSpPr>
        <p:spPr/>
        <p:txBody>
          <a:bodyPr/>
          <a:lstStyle/>
          <a:p>
            <a:r>
              <a:rPr lang="en-DE" dirty="0"/>
              <a:t>CMC and register</a:t>
            </a:r>
          </a:p>
        </p:txBody>
      </p:sp>
      <p:sp>
        <p:nvSpPr>
          <p:cNvPr id="7" name="Content Placeholder 6">
            <a:extLst>
              <a:ext uri="{FF2B5EF4-FFF2-40B4-BE49-F238E27FC236}">
                <a16:creationId xmlns:a16="http://schemas.microsoft.com/office/drawing/2014/main" id="{83DCF324-1899-27B6-4222-E217307DCA1E}"/>
              </a:ext>
            </a:extLst>
          </p:cNvPr>
          <p:cNvSpPr>
            <a:spLocks noGrp="1"/>
          </p:cNvSpPr>
          <p:nvPr>
            <p:ph idx="1"/>
          </p:nvPr>
        </p:nvSpPr>
        <p:spPr>
          <a:xfrm>
            <a:off x="468000" y="918000"/>
            <a:ext cx="7560000" cy="3525958"/>
          </a:xfrm>
        </p:spPr>
        <p:txBody>
          <a:bodyPr/>
          <a:lstStyle/>
          <a:p>
            <a:pPr lvl="2"/>
            <a:r>
              <a:rPr lang="en-US" sz="1600" dirty="0"/>
              <a:t>Register ≙ situational context of communication </a:t>
            </a:r>
            <a:r>
              <a:rPr lang="en-US" sz="1600" dirty="0">
                <a:solidFill>
                  <a:schemeClr val="bg1">
                    <a:lumMod val="50000"/>
                  </a:schemeClr>
                </a:solidFill>
              </a:rPr>
              <a:t>(</a:t>
            </a:r>
            <a:r>
              <a:rPr lang="en-US" sz="1600" dirty="0" err="1">
                <a:solidFill>
                  <a:schemeClr val="bg1">
                    <a:lumMod val="50000"/>
                  </a:schemeClr>
                </a:solidFill>
              </a:rPr>
              <a:t>Biber</a:t>
            </a:r>
            <a:r>
              <a:rPr lang="en-US" sz="1600" dirty="0">
                <a:solidFill>
                  <a:schemeClr val="bg1">
                    <a:lumMod val="50000"/>
                  </a:schemeClr>
                </a:solidFill>
              </a:rPr>
              <a:t> &amp; Conrad 2005)</a:t>
            </a:r>
          </a:p>
          <a:p>
            <a:pPr lvl="2"/>
            <a:r>
              <a:rPr lang="en-US" sz="1600" dirty="0"/>
              <a:t>What influences register? </a:t>
            </a:r>
            <a:r>
              <a:rPr lang="en-US" sz="1600" dirty="0">
                <a:solidFill>
                  <a:schemeClr val="bg1">
                    <a:lumMod val="50000"/>
                  </a:schemeClr>
                </a:solidFill>
              </a:rPr>
              <a:t>(</a:t>
            </a:r>
            <a:r>
              <a:rPr lang="en-US" sz="1600" dirty="0" err="1">
                <a:solidFill>
                  <a:schemeClr val="bg1">
                    <a:lumMod val="50000"/>
                  </a:schemeClr>
                </a:solidFill>
              </a:rPr>
              <a:t>Biber</a:t>
            </a:r>
            <a:r>
              <a:rPr lang="en-US" sz="1600" dirty="0">
                <a:solidFill>
                  <a:schemeClr val="bg1">
                    <a:lumMod val="50000"/>
                  </a:schemeClr>
                </a:solidFill>
              </a:rPr>
              <a:t> &amp; Conrad 2019)</a:t>
            </a:r>
          </a:p>
          <a:p>
            <a:pPr lvl="3"/>
            <a:r>
              <a:rPr lang="en-US" sz="1600" dirty="0"/>
              <a:t>Setting and channel of communication</a:t>
            </a:r>
          </a:p>
          <a:p>
            <a:pPr lvl="3"/>
            <a:r>
              <a:rPr lang="en-US" sz="1600" dirty="0"/>
              <a:t>Discourse participants and their relationships</a:t>
            </a:r>
          </a:p>
          <a:p>
            <a:pPr lvl="3"/>
            <a:r>
              <a:rPr lang="en-US" sz="1600" dirty="0"/>
              <a:t>Purpose of communication</a:t>
            </a:r>
          </a:p>
          <a:p>
            <a:pPr lvl="2"/>
            <a:r>
              <a:rPr lang="en-US" sz="1600" dirty="0"/>
              <a:t>Is there a social media register?</a:t>
            </a:r>
          </a:p>
          <a:p>
            <a:pPr lvl="3"/>
            <a:r>
              <a:rPr lang="en-US" sz="1600" dirty="0" err="1"/>
              <a:t>Tagliamonte</a:t>
            </a:r>
            <a:r>
              <a:rPr lang="en-US" sz="1600" dirty="0"/>
              <a:t> 2016: ‘different CMC registers’, such as instant messaging, texting on phones, and email</a:t>
            </a:r>
          </a:p>
          <a:p>
            <a:pPr lvl="3"/>
            <a:r>
              <a:rPr lang="en-US" sz="1600" dirty="0" err="1"/>
              <a:t>Biber</a:t>
            </a:r>
            <a:r>
              <a:rPr lang="en-US" sz="1600" dirty="0"/>
              <a:t> &amp; Egbert 2016: ‘new internet registers, such as blogs, Facebook/Twitter posts, and email messages’</a:t>
            </a:r>
          </a:p>
          <a:p>
            <a:pPr marL="0" lvl="2" indent="0">
              <a:buNone/>
            </a:pPr>
            <a:endParaRPr lang="en-US" sz="1600" dirty="0"/>
          </a:p>
          <a:p>
            <a:pPr marL="0" lvl="2" indent="0">
              <a:buNone/>
            </a:pPr>
            <a:r>
              <a:rPr lang="en-US" sz="1600" dirty="0"/>
              <a:t>	…But what about varying use of style in one social medium?</a:t>
            </a:r>
          </a:p>
          <a:p>
            <a:pPr marL="0" lvl="2" indent="0">
              <a:buNone/>
            </a:pPr>
            <a:endParaRPr lang="en-US" dirty="0"/>
          </a:p>
          <a:p>
            <a:pPr marL="0" lvl="2" indent="0">
              <a:buNone/>
            </a:pPr>
            <a:endParaRPr lang="en-US" dirty="0"/>
          </a:p>
          <a:p>
            <a:pPr lvl="2"/>
            <a:endParaRPr lang="en-DE" dirty="0"/>
          </a:p>
        </p:txBody>
      </p:sp>
      <p:sp>
        <p:nvSpPr>
          <p:cNvPr id="5" name="Slide Number Placeholder 4">
            <a:extLst>
              <a:ext uri="{FF2B5EF4-FFF2-40B4-BE49-F238E27FC236}">
                <a16:creationId xmlns:a16="http://schemas.microsoft.com/office/drawing/2014/main" id="{3FA5B947-5F4F-0CE2-6669-700E08BF9BEB}"/>
              </a:ext>
            </a:extLst>
          </p:cNvPr>
          <p:cNvSpPr>
            <a:spLocks noGrp="1"/>
          </p:cNvSpPr>
          <p:nvPr>
            <p:ph type="sldNum" sz="quarter" idx="12"/>
          </p:nvPr>
        </p:nvSpPr>
        <p:spPr/>
        <p:txBody>
          <a:bodyPr/>
          <a:lstStyle/>
          <a:p>
            <a:fld id="{86CB4B4D-7CA3-9044-876B-883B54F8677D}" type="slidenum">
              <a:rPr lang="en-DE" smtClean="0"/>
              <a:t>28</a:t>
            </a:fld>
            <a:endParaRPr lang="en-DE"/>
          </a:p>
        </p:txBody>
      </p:sp>
      <p:sp>
        <p:nvSpPr>
          <p:cNvPr id="8" name="Footer Placeholder 3">
            <a:extLst>
              <a:ext uri="{FF2B5EF4-FFF2-40B4-BE49-F238E27FC236}">
                <a16:creationId xmlns:a16="http://schemas.microsoft.com/office/drawing/2014/main" id="{E747CEF6-5A8E-896A-4DB8-20F8F6931415}"/>
              </a:ext>
            </a:extLst>
          </p:cNvPr>
          <p:cNvSpPr>
            <a:spLocks noGrp="1"/>
          </p:cNvSpPr>
          <p:nvPr>
            <p:ph type="ftr" sz="quarter" idx="11"/>
          </p:nvPr>
        </p:nvSpPr>
        <p:spPr>
          <a:xfrm>
            <a:off x="720000" y="4752000"/>
            <a:ext cx="6300000" cy="108000"/>
          </a:xfrm>
        </p:spPr>
        <p:txBody>
          <a:bodyPr/>
          <a:lstStyle/>
          <a:p>
            <a:r>
              <a:rPr lang="de-DE" dirty="0"/>
              <a:t>Scheffler | Individual </a:t>
            </a:r>
            <a:r>
              <a:rPr lang="de-DE" dirty="0" err="1"/>
              <a:t>linguistic</a:t>
            </a:r>
            <a:r>
              <a:rPr lang="de-DE" dirty="0"/>
              <a:t> </a:t>
            </a:r>
            <a:r>
              <a:rPr lang="de-DE" dirty="0" err="1"/>
              <a:t>variation</a:t>
            </a:r>
            <a:r>
              <a:rPr lang="de-DE" dirty="0"/>
              <a:t> in social </a:t>
            </a:r>
            <a:r>
              <a:rPr lang="de-DE" dirty="0" err="1"/>
              <a:t>media</a:t>
            </a:r>
            <a:endParaRPr lang="de-DE" dirty="0"/>
          </a:p>
        </p:txBody>
      </p:sp>
    </p:spTree>
    <p:extLst>
      <p:ext uri="{BB962C8B-B14F-4D97-AF65-F5344CB8AC3E}">
        <p14:creationId xmlns:p14="http://schemas.microsoft.com/office/powerpoint/2010/main" val="1786828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64EE8-ABFF-B240-CA21-89228C715950}"/>
              </a:ext>
            </a:extLst>
          </p:cNvPr>
          <p:cNvSpPr>
            <a:spLocks noGrp="1"/>
          </p:cNvSpPr>
          <p:nvPr>
            <p:ph type="title"/>
          </p:nvPr>
        </p:nvSpPr>
        <p:spPr/>
        <p:txBody>
          <a:bodyPr/>
          <a:lstStyle/>
          <a:p>
            <a:r>
              <a:rPr lang="en-DE" dirty="0"/>
              <a:t>CMC and register</a:t>
            </a:r>
          </a:p>
        </p:txBody>
      </p:sp>
      <p:sp>
        <p:nvSpPr>
          <p:cNvPr id="3" name="Content Placeholder 2">
            <a:extLst>
              <a:ext uri="{FF2B5EF4-FFF2-40B4-BE49-F238E27FC236}">
                <a16:creationId xmlns:a16="http://schemas.microsoft.com/office/drawing/2014/main" id="{54AD3289-E114-DDBC-5640-78F6D1113B56}"/>
              </a:ext>
            </a:extLst>
          </p:cNvPr>
          <p:cNvSpPr>
            <a:spLocks noGrp="1"/>
          </p:cNvSpPr>
          <p:nvPr>
            <p:ph idx="1"/>
          </p:nvPr>
        </p:nvSpPr>
        <p:spPr>
          <a:xfrm>
            <a:off x="468000" y="918000"/>
            <a:ext cx="7560000" cy="3525958"/>
          </a:xfrm>
        </p:spPr>
        <p:txBody>
          <a:bodyPr/>
          <a:lstStyle/>
          <a:p>
            <a:pPr marL="342900" lvl="1" indent="-342900" algn="just">
              <a:spcAft>
                <a:spcPts val="1200"/>
              </a:spcAft>
              <a:buClr>
                <a:schemeClr val="bg2"/>
              </a:buClr>
              <a:buSzPct val="100000"/>
              <a:buFont typeface="+mj-lt"/>
              <a:buAutoNum type="arabicParenBoth"/>
              <a:defRPr/>
            </a:pPr>
            <a:r>
              <a:rPr lang="en-US" sz="1600" b="0" dirty="0"/>
              <a:t>‘Am </a:t>
            </a:r>
            <a:r>
              <a:rPr lang="en-US" sz="1600" b="0" dirty="0" err="1"/>
              <a:t>Dienstag</a:t>
            </a:r>
            <a:r>
              <a:rPr lang="en-US" sz="1600" b="0" dirty="0"/>
              <a:t> </a:t>
            </a:r>
            <a:r>
              <a:rPr lang="en-US" sz="1600" b="0" dirty="0" err="1"/>
              <a:t>ist</a:t>
            </a:r>
            <a:r>
              <a:rPr lang="en-US" sz="1600" b="0" dirty="0"/>
              <a:t> </a:t>
            </a:r>
            <a:r>
              <a:rPr lang="en-US" sz="1600" b="0" dirty="0" err="1"/>
              <a:t>Valentinstag</a:t>
            </a:r>
            <a:r>
              <a:rPr lang="en-US" sz="1600" b="0" dirty="0"/>
              <a:t> ! ❤ An </a:t>
            </a:r>
            <a:r>
              <a:rPr lang="en-US" sz="1600" b="0" dirty="0" err="1"/>
              <a:t>unserem</a:t>
            </a:r>
            <a:r>
              <a:rPr lang="en-US" sz="1600" b="0" dirty="0"/>
              <a:t> #</a:t>
            </a:r>
            <a:r>
              <a:rPr lang="en-US" sz="1600" b="0" dirty="0" err="1"/>
              <a:t>PinterestSonntag</a:t>
            </a:r>
            <a:r>
              <a:rPr lang="en-US" sz="1600" b="0" dirty="0"/>
              <a:t> hat [NAME] die </a:t>
            </a:r>
            <a:r>
              <a:rPr lang="en-US" sz="1600" b="0" dirty="0" err="1"/>
              <a:t>herzigsten</a:t>
            </a:r>
            <a:r>
              <a:rPr lang="en-US" sz="1600" b="0" dirty="0"/>
              <a:t> DIYs für </a:t>
            </a:r>
            <a:r>
              <a:rPr lang="en-US" sz="1600" b="0" dirty="0" err="1"/>
              <a:t>Omas</a:t>
            </a:r>
            <a:r>
              <a:rPr lang="en-US" sz="1600" b="0" dirty="0"/>
              <a:t> und </a:t>
            </a:r>
            <a:r>
              <a:rPr lang="en-US" sz="1600" b="0" dirty="0" err="1"/>
              <a:t>Tanten</a:t>
            </a:r>
            <a:r>
              <a:rPr lang="en-US" sz="1600" b="0" dirty="0"/>
              <a:t> ... [URL]’		</a:t>
            </a:r>
          </a:p>
          <a:p>
            <a:pPr marL="317500" lvl="1" algn="just">
              <a:spcAft>
                <a:spcPts val="1200"/>
              </a:spcAft>
              <a:buClr>
                <a:schemeClr val="bg2"/>
              </a:buClr>
              <a:buSzPct val="100000"/>
              <a:tabLst>
                <a:tab pos="233363" algn="l"/>
              </a:tabLst>
              <a:defRPr/>
            </a:pPr>
            <a:r>
              <a:rPr lang="en-US" sz="1600" dirty="0"/>
              <a:t>‘Tuesday is Valentine’s Day ! </a:t>
            </a:r>
            <a:r>
              <a:rPr lang="en-US" sz="1600" b="0" dirty="0"/>
              <a:t>❤ </a:t>
            </a:r>
            <a:r>
              <a:rPr lang="en-US" sz="1600" dirty="0"/>
              <a:t> For #</a:t>
            </a:r>
            <a:r>
              <a:rPr lang="en-US" sz="1600" dirty="0" err="1"/>
              <a:t>PinterestSunday</a:t>
            </a:r>
            <a:r>
              <a:rPr lang="en-US" sz="1600" dirty="0"/>
              <a:t> , [NAME] wrote about the sweetest DIYs for moms and aunts … [URL]’</a:t>
            </a:r>
            <a:r>
              <a:rPr lang="en-US" sz="1600" b="0" dirty="0"/>
              <a:t>						 						 											      										    	            [tweets-2191]</a:t>
            </a:r>
          </a:p>
          <a:p>
            <a:pPr lvl="1" algn="just">
              <a:spcAft>
                <a:spcPts val="1200"/>
              </a:spcAft>
              <a:buClr>
                <a:schemeClr val="bg2"/>
              </a:buClr>
              <a:buSzPct val="100000"/>
              <a:defRPr/>
            </a:pPr>
            <a:endParaRPr lang="en-US" sz="800" dirty="0"/>
          </a:p>
          <a:p>
            <a:pPr marL="342900" lvl="1" indent="-342900" algn="just">
              <a:buClr>
                <a:schemeClr val="bg2"/>
              </a:buClr>
              <a:buSzPct val="100000"/>
              <a:buFont typeface="Wingdings" pitchFamily="2" charset="2"/>
              <a:buAutoNum type="arabicParenBoth" startAt="2"/>
              <a:defRPr/>
            </a:pPr>
            <a:r>
              <a:rPr lang="en-US" sz="1600" dirty="0"/>
              <a:t>‘</a:t>
            </a:r>
            <a:r>
              <a:rPr lang="en-US" sz="1600" dirty="0" err="1"/>
              <a:t>Jungs</a:t>
            </a:r>
            <a:r>
              <a:rPr lang="en-US" sz="1600" dirty="0"/>
              <a:t> </a:t>
            </a:r>
            <a:r>
              <a:rPr lang="en-US" sz="1600" dirty="0" err="1"/>
              <a:t>schlafen</a:t>
            </a:r>
            <a:r>
              <a:rPr lang="en-US" sz="1600" dirty="0"/>
              <a:t> . </a:t>
            </a:r>
            <a:r>
              <a:rPr lang="en-US" sz="1600" dirty="0" err="1"/>
              <a:t>Gatte</a:t>
            </a:r>
            <a:r>
              <a:rPr lang="en-US" sz="1600" dirty="0"/>
              <a:t> </a:t>
            </a:r>
            <a:r>
              <a:rPr lang="en-US" sz="1600" dirty="0" err="1"/>
              <a:t>ist</a:t>
            </a:r>
            <a:r>
              <a:rPr lang="en-US" sz="1600" dirty="0"/>
              <a:t> </a:t>
            </a:r>
            <a:r>
              <a:rPr lang="en-US" sz="1600" dirty="0" err="1"/>
              <a:t>aus</a:t>
            </a:r>
            <a:r>
              <a:rPr lang="en-US" sz="1600" dirty="0"/>
              <a:t> ... Und </a:t>
            </a:r>
            <a:r>
              <a:rPr lang="en-US" sz="1600" dirty="0" err="1"/>
              <a:t>ihr</a:t>
            </a:r>
            <a:r>
              <a:rPr lang="en-US" sz="1600" dirty="0"/>
              <a:t> so ? [URL]’	</a:t>
            </a:r>
          </a:p>
          <a:p>
            <a:pPr lvl="1" algn="just">
              <a:buClr>
                <a:schemeClr val="bg2"/>
              </a:buClr>
              <a:buSzPct val="100000"/>
              <a:defRPr/>
            </a:pPr>
            <a:r>
              <a:rPr lang="en-US" sz="1600" dirty="0"/>
              <a:t>	  ‘Boys are asleep . Husband is out … What about you all ? [URL]’	    																																[</a:t>
            </a:r>
            <a:r>
              <a:rPr lang="en-US" sz="1600" b="0" dirty="0"/>
              <a:t>tweets-2191</a:t>
            </a:r>
            <a:r>
              <a:rPr lang="en-US" sz="1600" dirty="0"/>
              <a:t>]</a:t>
            </a:r>
          </a:p>
        </p:txBody>
      </p:sp>
      <p:sp>
        <p:nvSpPr>
          <p:cNvPr id="4" name="Footer Placeholder 3">
            <a:extLst>
              <a:ext uri="{FF2B5EF4-FFF2-40B4-BE49-F238E27FC236}">
                <a16:creationId xmlns:a16="http://schemas.microsoft.com/office/drawing/2014/main" id="{6B6B9181-80BD-562C-1A69-E4C32E45E703}"/>
              </a:ext>
            </a:extLst>
          </p:cNvPr>
          <p:cNvSpPr>
            <a:spLocks noGrp="1"/>
          </p:cNvSpPr>
          <p:nvPr>
            <p:ph type="ftr" sz="quarter" idx="11"/>
          </p:nvPr>
        </p:nvSpPr>
        <p:spPr/>
        <p:txBody>
          <a:bodyPr/>
          <a:lstStyle/>
          <a:p>
            <a:r>
              <a:rPr lang="de-DE"/>
              <a:t>Scheffler | Individual linguistic variation in social media</a:t>
            </a:r>
            <a:endParaRPr lang="de-DE" dirty="0"/>
          </a:p>
        </p:txBody>
      </p:sp>
      <p:sp>
        <p:nvSpPr>
          <p:cNvPr id="5" name="Slide Number Placeholder 4">
            <a:extLst>
              <a:ext uri="{FF2B5EF4-FFF2-40B4-BE49-F238E27FC236}">
                <a16:creationId xmlns:a16="http://schemas.microsoft.com/office/drawing/2014/main" id="{A621BC47-D1F1-8162-B3C5-659E3C811633}"/>
              </a:ext>
            </a:extLst>
          </p:cNvPr>
          <p:cNvSpPr>
            <a:spLocks noGrp="1"/>
          </p:cNvSpPr>
          <p:nvPr>
            <p:ph type="sldNum" sz="quarter" idx="12"/>
          </p:nvPr>
        </p:nvSpPr>
        <p:spPr/>
        <p:txBody>
          <a:bodyPr/>
          <a:lstStyle/>
          <a:p>
            <a:fld id="{6C8FC03C-C266-4645-ABC5-645062898383}" type="slidenum">
              <a:rPr lang="de-DE" smtClean="0"/>
              <a:pPr/>
              <a:t>29</a:t>
            </a:fld>
            <a:r>
              <a:rPr lang="de-DE"/>
              <a:t> </a:t>
            </a:r>
            <a:endParaRPr lang="de-DE" dirty="0"/>
          </a:p>
        </p:txBody>
      </p:sp>
    </p:spTree>
    <p:extLst>
      <p:ext uri="{BB962C8B-B14F-4D97-AF65-F5344CB8AC3E}">
        <p14:creationId xmlns:p14="http://schemas.microsoft.com/office/powerpoint/2010/main" val="24347268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8" name="Image" descr="Image"/>
          <p:cNvPicPr>
            <a:picLocks noGrp="1" noChangeAspect="1"/>
          </p:cNvPicPr>
          <p:nvPr>
            <p:ph type="pic" idx="13"/>
          </p:nvPr>
        </p:nvPicPr>
        <p:blipFill>
          <a:blip r:embed="rId3">
            <a:alphaModFix amt="49202"/>
          </a:blip>
          <a:srcRect b="1622"/>
          <a:stretch>
            <a:fillRect/>
          </a:stretch>
        </p:blipFill>
        <p:spPr>
          <a:xfrm rot="60000">
            <a:off x="2390669" y="373372"/>
            <a:ext cx="4362558" cy="4262810"/>
          </a:xfrm>
          <a:prstGeom prst="rect">
            <a:avLst/>
          </a:prstGeom>
        </p:spPr>
      </p:pic>
      <p:sp>
        <p:nvSpPr>
          <p:cNvPr id="129" name="Close"/>
          <p:cNvSpPr/>
          <p:nvPr/>
        </p:nvSpPr>
        <p:spPr>
          <a:xfrm>
            <a:off x="2643188" y="2384227"/>
            <a:ext cx="659550" cy="649766"/>
          </a:xfrm>
          <a:prstGeom prst="ellipse">
            <a:avLst/>
          </a:prstGeom>
          <a:solidFill>
            <a:schemeClr val="accent1"/>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6789" tIns="26789" rIns="26789" bIns="26789" anchor="ctr"/>
          <a:lstStyle>
            <a:lvl1pPr>
              <a:defRPr sz="2200" b="0">
                <a:solidFill>
                  <a:srgbClr val="FFFFFF"/>
                </a:solidFill>
                <a:latin typeface="+mn-lt"/>
                <a:ea typeface="+mn-ea"/>
                <a:cs typeface="+mn-cs"/>
                <a:sym typeface="Helvetica Neue Medium"/>
              </a:defRPr>
            </a:lvl1pPr>
          </a:lstStyle>
          <a:p>
            <a:pPr algn="ctr" defTabSz="308063" hangingPunct="0"/>
            <a:r>
              <a:rPr sz="1160" kern="0">
                <a:latin typeface="Helvetica Neue Medium"/>
                <a:ea typeface="Helvetica Neue Medium"/>
                <a:cs typeface="Helvetica Neue Medium"/>
              </a:rPr>
              <a:t>Close</a:t>
            </a:r>
          </a:p>
        </p:txBody>
      </p:sp>
      <p:sp>
        <p:nvSpPr>
          <p:cNvPr id="130" name="Distant"/>
          <p:cNvSpPr/>
          <p:nvPr/>
        </p:nvSpPr>
        <p:spPr>
          <a:xfrm>
            <a:off x="5610076" y="2303860"/>
            <a:ext cx="659550" cy="649766"/>
          </a:xfrm>
          <a:prstGeom prst="ellipse">
            <a:avLst/>
          </a:prstGeom>
          <a:solidFill>
            <a:schemeClr val="accent1"/>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6789" tIns="26789" rIns="26789" bIns="26789" anchor="ctr"/>
          <a:lstStyle>
            <a:lvl1pPr>
              <a:defRPr sz="2200" b="0">
                <a:solidFill>
                  <a:srgbClr val="FFFFFF"/>
                </a:solidFill>
                <a:latin typeface="+mn-lt"/>
                <a:ea typeface="+mn-ea"/>
                <a:cs typeface="+mn-cs"/>
                <a:sym typeface="Helvetica Neue Medium"/>
              </a:defRPr>
            </a:lvl1pPr>
          </a:lstStyle>
          <a:p>
            <a:pPr algn="ctr" defTabSz="308063" hangingPunct="0"/>
            <a:r>
              <a:rPr sz="1160" kern="0">
                <a:latin typeface="Helvetica Neue Medium"/>
                <a:ea typeface="Helvetica Neue Medium"/>
                <a:cs typeface="Helvetica Neue Medium"/>
              </a:rPr>
              <a:t>Distant</a:t>
            </a:r>
          </a:p>
        </p:txBody>
      </p:sp>
      <p:sp>
        <p:nvSpPr>
          <p:cNvPr id="131" name="Triangle"/>
          <p:cNvSpPr/>
          <p:nvPr/>
        </p:nvSpPr>
        <p:spPr>
          <a:xfrm rot="16140000">
            <a:off x="3967012" y="1301849"/>
            <a:ext cx="1157210" cy="147407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0" y="0"/>
                </a:lnTo>
                <a:close/>
              </a:path>
            </a:pathLst>
          </a:custGeom>
          <a:solidFill>
            <a:schemeClr val="accent1">
              <a:alpha val="80000"/>
            </a:schemeClr>
          </a:solidFill>
          <a:ln w="12700">
            <a:miter lim="400000"/>
          </a:ln>
        </p:spPr>
        <p:txBody>
          <a:bodyPr lIns="26789" tIns="26789" rIns="26789" bIns="26789" anchor="ctr"/>
          <a:lstStyle/>
          <a:p>
            <a:pPr algn="ctr" defTabSz="308063" hangingPunct="0">
              <a:defRPr sz="2200" b="0">
                <a:solidFill>
                  <a:srgbClr val="FFFFFF"/>
                </a:solidFill>
                <a:latin typeface="+mn-lt"/>
                <a:ea typeface="+mn-ea"/>
                <a:cs typeface="+mn-cs"/>
                <a:sym typeface="Helvetica Neue Medium"/>
              </a:defRPr>
            </a:pPr>
            <a:endParaRPr sz="1160" kern="0">
              <a:solidFill>
                <a:srgbClr val="FFFFFF"/>
              </a:solidFill>
              <a:latin typeface="Helvetica Neue Medium"/>
              <a:ea typeface="Helvetica Neue Medium"/>
              <a:cs typeface="Helvetica Neue Medium"/>
              <a:sym typeface="Helvetica Neue Medium"/>
            </a:endParaRPr>
          </a:p>
        </p:txBody>
      </p:sp>
      <p:sp>
        <p:nvSpPr>
          <p:cNvPr id="132" name="Written"/>
          <p:cNvSpPr txBox="1"/>
          <p:nvPr/>
        </p:nvSpPr>
        <p:spPr>
          <a:xfrm>
            <a:off x="4488354" y="2246447"/>
            <a:ext cx="595917" cy="24877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6789" tIns="26789" rIns="26789" bIns="26789" anchor="ctr">
            <a:spAutoFit/>
          </a:bodyPr>
          <a:lstStyle>
            <a:lvl1pPr>
              <a:defRPr b="0">
                <a:solidFill>
                  <a:srgbClr val="FFFFFF"/>
                </a:solidFill>
                <a:latin typeface="+mn-lt"/>
                <a:ea typeface="+mn-ea"/>
                <a:cs typeface="+mn-cs"/>
                <a:sym typeface="Helvetica Neue Medium"/>
              </a:defRPr>
            </a:lvl1pPr>
          </a:lstStyle>
          <a:p>
            <a:pPr algn="ctr" defTabSz="308063" hangingPunct="0"/>
            <a:r>
              <a:rPr sz="1265" kern="0">
                <a:latin typeface="Helvetica Neue Medium"/>
                <a:ea typeface="Helvetica Neue Medium"/>
                <a:cs typeface="Helvetica Neue Medium"/>
              </a:rPr>
              <a:t>Written</a:t>
            </a:r>
          </a:p>
        </p:txBody>
      </p:sp>
      <p:sp>
        <p:nvSpPr>
          <p:cNvPr id="133" name="Triangle"/>
          <p:cNvSpPr/>
          <p:nvPr/>
        </p:nvSpPr>
        <p:spPr>
          <a:xfrm rot="5340000">
            <a:off x="3914689" y="2554238"/>
            <a:ext cx="1157210" cy="147407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0" y="0"/>
                </a:lnTo>
                <a:close/>
              </a:path>
            </a:pathLst>
          </a:custGeom>
          <a:solidFill>
            <a:schemeClr val="accent1">
              <a:alpha val="80000"/>
            </a:schemeClr>
          </a:solidFill>
          <a:ln w="12700">
            <a:miter lim="400000"/>
          </a:ln>
        </p:spPr>
        <p:txBody>
          <a:bodyPr lIns="26789" tIns="26789" rIns="26789" bIns="26789" anchor="ctr"/>
          <a:lstStyle/>
          <a:p>
            <a:pPr algn="ctr" defTabSz="308063" hangingPunct="0">
              <a:defRPr sz="2200" b="0">
                <a:solidFill>
                  <a:srgbClr val="FFFFFF"/>
                </a:solidFill>
                <a:latin typeface="+mn-lt"/>
                <a:ea typeface="+mn-ea"/>
                <a:cs typeface="+mn-cs"/>
                <a:sym typeface="Helvetica Neue Medium"/>
              </a:defRPr>
            </a:pPr>
            <a:endParaRPr sz="1160" kern="0">
              <a:solidFill>
                <a:srgbClr val="FFFFFF"/>
              </a:solidFill>
              <a:latin typeface="Helvetica Neue Medium"/>
              <a:ea typeface="Helvetica Neue Medium"/>
              <a:cs typeface="Helvetica Neue Medium"/>
              <a:sym typeface="Helvetica Neue Medium"/>
            </a:endParaRPr>
          </a:p>
        </p:txBody>
      </p:sp>
      <p:sp>
        <p:nvSpPr>
          <p:cNvPr id="134" name="Spoken"/>
          <p:cNvSpPr txBox="1"/>
          <p:nvPr/>
        </p:nvSpPr>
        <p:spPr>
          <a:xfrm>
            <a:off x="3951541" y="2849201"/>
            <a:ext cx="624771" cy="24877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6789" tIns="26789" rIns="26789" bIns="26789" anchor="ctr">
            <a:spAutoFit/>
          </a:bodyPr>
          <a:lstStyle>
            <a:lvl1pPr>
              <a:defRPr b="0">
                <a:solidFill>
                  <a:srgbClr val="FFFFFF"/>
                </a:solidFill>
                <a:latin typeface="+mn-lt"/>
                <a:ea typeface="+mn-ea"/>
                <a:cs typeface="+mn-cs"/>
                <a:sym typeface="Helvetica Neue Medium"/>
              </a:defRPr>
            </a:lvl1pPr>
          </a:lstStyle>
          <a:p>
            <a:pPr algn="ctr" defTabSz="308063" hangingPunct="0"/>
            <a:r>
              <a:rPr sz="1265" kern="0">
                <a:latin typeface="Helvetica Neue Medium"/>
                <a:ea typeface="Helvetica Neue Medium"/>
                <a:cs typeface="Helvetica Neue Medium"/>
              </a:rPr>
              <a:t>Spoken</a:t>
            </a:r>
          </a:p>
        </p:txBody>
      </p:sp>
      <p:sp>
        <p:nvSpPr>
          <p:cNvPr id="135" name="Koch/Österreicher (1985)"/>
          <p:cNvSpPr txBox="1"/>
          <p:nvPr/>
        </p:nvSpPr>
        <p:spPr>
          <a:xfrm>
            <a:off x="3577538" y="4685270"/>
            <a:ext cx="1988926" cy="24877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6789" tIns="26789" rIns="26789" bIns="26789" anchor="ctr">
            <a:spAutoFit/>
          </a:bodyPr>
          <a:lstStyle/>
          <a:p>
            <a:pPr algn="ctr" defTabSz="308063" hangingPunct="0"/>
            <a:r>
              <a:rPr sz="1265" b="1" kern="0" dirty="0">
                <a:solidFill>
                  <a:schemeClr val="bg1">
                    <a:lumMod val="50000"/>
                  </a:schemeClr>
                </a:solidFill>
                <a:latin typeface="Helvetica Neue"/>
                <a:ea typeface="Helvetica Neue"/>
                <a:cs typeface="Helvetica Neue"/>
                <a:sym typeface="Helvetica Neue"/>
              </a:rPr>
              <a:t>Koch/</a:t>
            </a:r>
            <a:r>
              <a:rPr sz="1265" b="1" kern="0" dirty="0" err="1">
                <a:solidFill>
                  <a:schemeClr val="bg1">
                    <a:lumMod val="50000"/>
                  </a:schemeClr>
                </a:solidFill>
                <a:latin typeface="Helvetica Neue"/>
                <a:ea typeface="Helvetica Neue"/>
                <a:cs typeface="Helvetica Neue"/>
                <a:sym typeface="Helvetica Neue"/>
              </a:rPr>
              <a:t>Österreicher</a:t>
            </a:r>
            <a:r>
              <a:rPr sz="1265" b="1" kern="0" dirty="0">
                <a:solidFill>
                  <a:schemeClr val="bg1">
                    <a:lumMod val="50000"/>
                  </a:schemeClr>
                </a:solidFill>
                <a:latin typeface="Helvetica Neue"/>
                <a:ea typeface="Helvetica Neue"/>
                <a:cs typeface="Helvetica Neue"/>
                <a:sym typeface="Helvetica Neue"/>
              </a:rPr>
              <a:t> (1985)</a:t>
            </a:r>
          </a:p>
        </p:txBody>
      </p:sp>
      <p:sp>
        <p:nvSpPr>
          <p:cNvPr id="2" name="Slide Number Placeholder 1">
            <a:extLst>
              <a:ext uri="{FF2B5EF4-FFF2-40B4-BE49-F238E27FC236}">
                <a16:creationId xmlns:a16="http://schemas.microsoft.com/office/drawing/2014/main" id="{0E72E61A-272E-B7AD-A832-452FA543CDED}"/>
              </a:ext>
            </a:extLst>
          </p:cNvPr>
          <p:cNvSpPr>
            <a:spLocks noGrp="1"/>
          </p:cNvSpPr>
          <p:nvPr>
            <p:ph type="sldNum" sz="quarter" idx="2"/>
          </p:nvPr>
        </p:nvSpPr>
        <p:spPr/>
        <p:txBody>
          <a:bodyPr/>
          <a:lstStyle/>
          <a:p>
            <a:fld id="{86CB4B4D-7CA3-9044-876B-883B54F8677D}" type="slidenum">
              <a:rPr lang="en-DE" smtClean="0"/>
              <a:t>3</a:t>
            </a:fld>
            <a:endParaRPr lang="en-DE"/>
          </a:p>
        </p:txBody>
      </p:sp>
    </p:spTree>
    <p:extLst>
      <p:ext uri="{BB962C8B-B14F-4D97-AF65-F5344CB8AC3E}">
        <p14:creationId xmlns:p14="http://schemas.microsoft.com/office/powerpoint/2010/main" val="2000799357"/>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71AEB8-EDF6-47CB-8FD9-ED119CFFAC1C}"/>
              </a:ext>
            </a:extLst>
          </p:cNvPr>
          <p:cNvSpPr>
            <a:spLocks noGrp="1"/>
          </p:cNvSpPr>
          <p:nvPr>
            <p:ph type="title"/>
          </p:nvPr>
        </p:nvSpPr>
        <p:spPr/>
        <p:txBody>
          <a:bodyPr/>
          <a:lstStyle/>
          <a:p>
            <a:r>
              <a:rPr lang="en-DE" dirty="0"/>
              <a:t>CMC registers</a:t>
            </a:r>
          </a:p>
        </p:txBody>
      </p:sp>
      <p:sp>
        <p:nvSpPr>
          <p:cNvPr id="3" name="Content Placeholder 2">
            <a:extLst>
              <a:ext uri="{FF2B5EF4-FFF2-40B4-BE49-F238E27FC236}">
                <a16:creationId xmlns:a16="http://schemas.microsoft.com/office/drawing/2014/main" id="{D4F6D7AB-E562-607F-163E-DF768B3C38C3}"/>
              </a:ext>
            </a:extLst>
          </p:cNvPr>
          <p:cNvSpPr>
            <a:spLocks noGrp="1"/>
          </p:cNvSpPr>
          <p:nvPr>
            <p:ph idx="1"/>
          </p:nvPr>
        </p:nvSpPr>
        <p:spPr/>
        <p:txBody>
          <a:bodyPr/>
          <a:lstStyle/>
          <a:p>
            <a:pPr lvl="2"/>
            <a:r>
              <a:rPr lang="en-US" dirty="0"/>
              <a:t>Defining registers based on non-linguistic factors </a:t>
            </a:r>
            <a:r>
              <a:rPr lang="en-US" dirty="0">
                <a:solidFill>
                  <a:schemeClr val="bg1">
                    <a:lumMod val="50000"/>
                  </a:schemeClr>
                </a:solidFill>
              </a:rPr>
              <a:t>(</a:t>
            </a:r>
            <a:r>
              <a:rPr lang="en-US" dirty="0" err="1">
                <a:solidFill>
                  <a:schemeClr val="bg1">
                    <a:lumMod val="50000"/>
                  </a:schemeClr>
                </a:solidFill>
              </a:rPr>
              <a:t>Biber</a:t>
            </a:r>
            <a:r>
              <a:rPr lang="en-US" dirty="0">
                <a:solidFill>
                  <a:schemeClr val="bg1">
                    <a:lumMod val="50000"/>
                  </a:schemeClr>
                </a:solidFill>
              </a:rPr>
              <a:t> &amp; Conrad 2019)</a:t>
            </a:r>
            <a:r>
              <a:rPr lang="en-US" dirty="0"/>
              <a:t>:</a:t>
            </a:r>
          </a:p>
          <a:p>
            <a:pPr lvl="3"/>
            <a:r>
              <a:rPr lang="en-US" dirty="0"/>
              <a:t>Purpose</a:t>
            </a:r>
          </a:p>
          <a:p>
            <a:pPr lvl="3"/>
            <a:r>
              <a:rPr lang="en-US" dirty="0"/>
              <a:t>Topic</a:t>
            </a:r>
          </a:p>
          <a:p>
            <a:pPr lvl="3"/>
            <a:r>
              <a:rPr lang="en-US" dirty="0"/>
              <a:t>Reader involvement</a:t>
            </a:r>
          </a:p>
          <a:p>
            <a:pPr lvl="3"/>
            <a:r>
              <a:rPr lang="en-US" dirty="0"/>
              <a:t>Involvement of author</a:t>
            </a:r>
            <a:endParaRPr lang="en-DE" dirty="0"/>
          </a:p>
        </p:txBody>
      </p:sp>
      <p:sp>
        <p:nvSpPr>
          <p:cNvPr id="4" name="Footer Placeholder 3">
            <a:extLst>
              <a:ext uri="{FF2B5EF4-FFF2-40B4-BE49-F238E27FC236}">
                <a16:creationId xmlns:a16="http://schemas.microsoft.com/office/drawing/2014/main" id="{DBB968E1-CA46-8517-0FB5-15799E52E336}"/>
              </a:ext>
            </a:extLst>
          </p:cNvPr>
          <p:cNvSpPr>
            <a:spLocks noGrp="1"/>
          </p:cNvSpPr>
          <p:nvPr>
            <p:ph type="ftr" sz="quarter" idx="11"/>
          </p:nvPr>
        </p:nvSpPr>
        <p:spPr/>
        <p:txBody>
          <a:bodyPr/>
          <a:lstStyle/>
          <a:p>
            <a:r>
              <a:rPr lang="de-DE"/>
              <a:t>Scheffler | Individual linguistic variation in social media</a:t>
            </a:r>
            <a:endParaRPr lang="de-DE" dirty="0"/>
          </a:p>
        </p:txBody>
      </p:sp>
      <p:sp>
        <p:nvSpPr>
          <p:cNvPr id="5" name="Slide Number Placeholder 4">
            <a:extLst>
              <a:ext uri="{FF2B5EF4-FFF2-40B4-BE49-F238E27FC236}">
                <a16:creationId xmlns:a16="http://schemas.microsoft.com/office/drawing/2014/main" id="{49158930-84DB-C539-B258-1C8E13D86677}"/>
              </a:ext>
            </a:extLst>
          </p:cNvPr>
          <p:cNvSpPr>
            <a:spLocks noGrp="1"/>
          </p:cNvSpPr>
          <p:nvPr>
            <p:ph type="sldNum" sz="quarter" idx="12"/>
          </p:nvPr>
        </p:nvSpPr>
        <p:spPr/>
        <p:txBody>
          <a:bodyPr/>
          <a:lstStyle/>
          <a:p>
            <a:fld id="{6C8FC03C-C266-4645-ABC5-645062898383}" type="slidenum">
              <a:rPr lang="de-DE" smtClean="0"/>
              <a:pPr/>
              <a:t>30</a:t>
            </a:fld>
            <a:r>
              <a:rPr lang="de-DE"/>
              <a:t> </a:t>
            </a:r>
            <a:endParaRPr lang="de-DE" dirty="0"/>
          </a:p>
        </p:txBody>
      </p:sp>
      <p:sp>
        <p:nvSpPr>
          <p:cNvPr id="6" name="Geschweifte Klammer rechts 9">
            <a:extLst>
              <a:ext uri="{FF2B5EF4-FFF2-40B4-BE49-F238E27FC236}">
                <a16:creationId xmlns:a16="http://schemas.microsoft.com/office/drawing/2014/main" id="{3CBDA918-3B28-7364-512E-33F701CCE667}"/>
              </a:ext>
            </a:extLst>
          </p:cNvPr>
          <p:cNvSpPr/>
          <p:nvPr/>
        </p:nvSpPr>
        <p:spPr bwMode="auto">
          <a:xfrm>
            <a:off x="3250275" y="1275606"/>
            <a:ext cx="360040" cy="1080120"/>
          </a:xfrm>
          <a:prstGeom prst="rightBrace">
            <a:avLst>
              <a:gd name="adj1" fmla="val 8333"/>
              <a:gd name="adj2" fmla="val 45591"/>
            </a:avLst>
          </a:prstGeom>
          <a:ln w="19050">
            <a:solidFill>
              <a:schemeClr val="bg2"/>
            </a:solidFill>
          </a:ln>
        </p:spPr>
        <p:style>
          <a:lnRef idx="1">
            <a:schemeClr val="dk1"/>
          </a:lnRef>
          <a:fillRef idx="0">
            <a:schemeClr val="dk1"/>
          </a:fillRef>
          <a:effectRef idx="0">
            <a:schemeClr val="dk1"/>
          </a:effectRef>
          <a:fontRef idx="minor">
            <a:schemeClr val="tx1"/>
          </a:fontRef>
        </p:style>
        <p:txBody>
          <a:bodyPr rtlCol="0" anchor="ctr"/>
          <a:lstStyle/>
          <a:p>
            <a:pPr algn="ctr">
              <a:defRPr/>
            </a:pPr>
            <a:endParaRPr lang="de-DE">
              <a:solidFill>
                <a:schemeClr val="bg2"/>
              </a:solidFill>
            </a:endParaRPr>
          </a:p>
        </p:txBody>
      </p:sp>
      <p:sp>
        <p:nvSpPr>
          <p:cNvPr id="7" name="Textfeld 10">
            <a:extLst>
              <a:ext uri="{FF2B5EF4-FFF2-40B4-BE49-F238E27FC236}">
                <a16:creationId xmlns:a16="http://schemas.microsoft.com/office/drawing/2014/main" id="{52F72B6D-734C-1825-E301-28A38EA7D045}"/>
              </a:ext>
            </a:extLst>
          </p:cNvPr>
          <p:cNvSpPr txBox="1"/>
          <p:nvPr/>
        </p:nvSpPr>
        <p:spPr bwMode="auto">
          <a:xfrm>
            <a:off x="3779912" y="1515075"/>
            <a:ext cx="4556438" cy="584775"/>
          </a:xfrm>
          <a:prstGeom prst="rect">
            <a:avLst/>
          </a:prstGeom>
          <a:noFill/>
        </p:spPr>
        <p:txBody>
          <a:bodyPr wrap="square" rtlCol="0">
            <a:spAutoFit/>
          </a:bodyPr>
          <a:lstStyle/>
          <a:p>
            <a:pPr>
              <a:defRPr/>
            </a:pPr>
            <a:r>
              <a:rPr lang="de-DE" sz="1600" dirty="0" err="1">
                <a:solidFill>
                  <a:schemeClr val="tx2"/>
                </a:solidFill>
              </a:rPr>
              <a:t>Identify</a:t>
            </a:r>
            <a:r>
              <a:rPr lang="de-DE" sz="1600" dirty="0">
                <a:solidFill>
                  <a:schemeClr val="tx2"/>
                </a:solidFill>
              </a:rPr>
              <a:t> </a:t>
            </a:r>
            <a:r>
              <a:rPr lang="de-DE" sz="1600" dirty="0" err="1">
                <a:solidFill>
                  <a:schemeClr val="tx2"/>
                </a:solidFill>
              </a:rPr>
              <a:t>three</a:t>
            </a:r>
            <a:r>
              <a:rPr lang="de-DE" sz="1600" dirty="0">
                <a:solidFill>
                  <a:schemeClr val="tx2"/>
                </a:solidFill>
              </a:rPr>
              <a:t> </a:t>
            </a:r>
            <a:r>
              <a:rPr lang="de-DE" sz="1600" dirty="0" err="1">
                <a:solidFill>
                  <a:schemeClr val="tx2"/>
                </a:solidFill>
              </a:rPr>
              <a:t>registers</a:t>
            </a:r>
            <a:r>
              <a:rPr lang="de-DE" sz="1600" dirty="0">
                <a:solidFill>
                  <a:schemeClr val="tx2"/>
                </a:solidFill>
              </a:rPr>
              <a:t> </a:t>
            </a:r>
            <a:r>
              <a:rPr lang="de-DE" sz="1600" dirty="0" err="1">
                <a:solidFill>
                  <a:schemeClr val="tx2"/>
                </a:solidFill>
              </a:rPr>
              <a:t>based</a:t>
            </a:r>
            <a:r>
              <a:rPr lang="de-DE" sz="1600" dirty="0">
                <a:solidFill>
                  <a:schemeClr val="tx2"/>
                </a:solidFill>
              </a:rPr>
              <a:t> on situational </a:t>
            </a:r>
            <a:r>
              <a:rPr lang="de-DE" sz="1600" dirty="0" err="1">
                <a:solidFill>
                  <a:schemeClr val="tx2"/>
                </a:solidFill>
              </a:rPr>
              <a:t>parameters</a:t>
            </a:r>
            <a:endParaRPr sz="1600" dirty="0"/>
          </a:p>
        </p:txBody>
      </p:sp>
      <p:pic>
        <p:nvPicPr>
          <p:cNvPr id="9" name="image1.png">
            <a:extLst>
              <a:ext uri="{FF2B5EF4-FFF2-40B4-BE49-F238E27FC236}">
                <a16:creationId xmlns:a16="http://schemas.microsoft.com/office/drawing/2014/main" id="{546363AA-C362-9F51-55D5-30B3DB354AF4}"/>
              </a:ext>
            </a:extLst>
          </p:cNvPr>
          <p:cNvPicPr>
            <a:picLocks noChangeAspect="1"/>
          </p:cNvPicPr>
          <p:nvPr/>
        </p:nvPicPr>
        <p:blipFill>
          <a:blip r:embed="rId2"/>
          <a:srcRect t="21828" r="30230" b="19468"/>
          <a:stretch/>
        </p:blipFill>
        <p:spPr bwMode="auto">
          <a:xfrm>
            <a:off x="2411760" y="2411260"/>
            <a:ext cx="4320480" cy="2046859"/>
          </a:xfrm>
          <a:prstGeom prst="rect">
            <a:avLst/>
          </a:prstGeom>
          <a:ln/>
        </p:spPr>
      </p:pic>
    </p:spTree>
    <p:extLst>
      <p:ext uri="{BB962C8B-B14F-4D97-AF65-F5344CB8AC3E}">
        <p14:creationId xmlns:p14="http://schemas.microsoft.com/office/powerpoint/2010/main" val="22242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4114E3-93E4-C92C-4EDE-2622A932B21A}"/>
              </a:ext>
            </a:extLst>
          </p:cNvPr>
          <p:cNvSpPr>
            <a:spLocks noGrp="1"/>
          </p:cNvSpPr>
          <p:nvPr>
            <p:ph type="title"/>
          </p:nvPr>
        </p:nvSpPr>
        <p:spPr/>
        <p:txBody>
          <a:bodyPr/>
          <a:lstStyle/>
          <a:p>
            <a:r>
              <a:rPr lang="en-DE" dirty="0"/>
              <a:t>CMC register definitions</a:t>
            </a:r>
          </a:p>
        </p:txBody>
      </p:sp>
      <p:sp>
        <p:nvSpPr>
          <p:cNvPr id="4" name="Footer Placeholder 3">
            <a:extLst>
              <a:ext uri="{FF2B5EF4-FFF2-40B4-BE49-F238E27FC236}">
                <a16:creationId xmlns:a16="http://schemas.microsoft.com/office/drawing/2014/main" id="{80DF6B48-BA2A-EE1B-5DD9-D50CD5BC3025}"/>
              </a:ext>
            </a:extLst>
          </p:cNvPr>
          <p:cNvSpPr>
            <a:spLocks noGrp="1"/>
          </p:cNvSpPr>
          <p:nvPr>
            <p:ph type="ftr" sz="quarter" idx="11"/>
          </p:nvPr>
        </p:nvSpPr>
        <p:spPr/>
        <p:txBody>
          <a:bodyPr/>
          <a:lstStyle/>
          <a:p>
            <a:r>
              <a:rPr lang="de-DE"/>
              <a:t>Scheffler | Individual linguistic variation in social media</a:t>
            </a:r>
            <a:endParaRPr lang="de-DE" dirty="0"/>
          </a:p>
        </p:txBody>
      </p:sp>
      <p:graphicFrame>
        <p:nvGraphicFramePr>
          <p:cNvPr id="7" name="Table 6">
            <a:extLst>
              <a:ext uri="{FF2B5EF4-FFF2-40B4-BE49-F238E27FC236}">
                <a16:creationId xmlns:a16="http://schemas.microsoft.com/office/drawing/2014/main" id="{220D91DA-B445-9BC6-5057-E16117A18667}"/>
              </a:ext>
            </a:extLst>
          </p:cNvPr>
          <p:cNvGraphicFramePr>
            <a:graphicFrameLocks noGrp="1"/>
          </p:cNvGraphicFramePr>
          <p:nvPr>
            <p:extLst>
              <p:ext uri="{D42A27DB-BD31-4B8C-83A1-F6EECF244321}">
                <p14:modId xmlns:p14="http://schemas.microsoft.com/office/powerpoint/2010/main" val="2303691496"/>
              </p:ext>
            </p:extLst>
          </p:nvPr>
        </p:nvGraphicFramePr>
        <p:xfrm>
          <a:off x="450000" y="919414"/>
          <a:ext cx="8140793" cy="3722750"/>
        </p:xfrm>
        <a:graphic>
          <a:graphicData uri="http://schemas.openxmlformats.org/drawingml/2006/table">
            <a:tbl>
              <a:tblPr/>
              <a:tblGrid>
                <a:gridCol w="1360316">
                  <a:extLst>
                    <a:ext uri="{9D8B030D-6E8A-4147-A177-3AD203B41FA5}">
                      <a16:colId xmlns:a16="http://schemas.microsoft.com/office/drawing/2014/main" val="2222378883"/>
                    </a:ext>
                  </a:extLst>
                </a:gridCol>
                <a:gridCol w="2260159">
                  <a:extLst>
                    <a:ext uri="{9D8B030D-6E8A-4147-A177-3AD203B41FA5}">
                      <a16:colId xmlns:a16="http://schemas.microsoft.com/office/drawing/2014/main" val="191313691"/>
                    </a:ext>
                  </a:extLst>
                </a:gridCol>
                <a:gridCol w="2260159">
                  <a:extLst>
                    <a:ext uri="{9D8B030D-6E8A-4147-A177-3AD203B41FA5}">
                      <a16:colId xmlns:a16="http://schemas.microsoft.com/office/drawing/2014/main" val="4260249282"/>
                    </a:ext>
                  </a:extLst>
                </a:gridCol>
                <a:gridCol w="2260159">
                  <a:extLst>
                    <a:ext uri="{9D8B030D-6E8A-4147-A177-3AD203B41FA5}">
                      <a16:colId xmlns:a16="http://schemas.microsoft.com/office/drawing/2014/main" val="830105797"/>
                    </a:ext>
                  </a:extLst>
                </a:gridCol>
              </a:tblGrid>
              <a:tr h="308990">
                <a:tc>
                  <a:txBody>
                    <a:bodyPr/>
                    <a:lstStyle/>
                    <a:p>
                      <a:pPr algn="l">
                        <a:spcBef>
                          <a:spcPts val="0"/>
                        </a:spcBef>
                        <a:spcAft>
                          <a:spcPts val="0"/>
                        </a:spcAft>
                        <a:defRPr/>
                      </a:pPr>
                      <a:endParaRPr lang="en-US" sz="1600" noProof="0">
                        <a:solidFill>
                          <a:schemeClr val="tx2"/>
                        </a:solidFill>
                        <a:latin typeface="+mn-lt"/>
                      </a:endParaRPr>
                    </a:p>
                  </a:txBody>
                  <a:tcPr marL="68390" marR="68390" marT="0" marB="0" anchor="ctr">
                    <a:lnL w="12700" algn="ctr">
                      <a:noFill/>
                    </a:lnL>
                    <a:lnR w="12700" algn="ctr">
                      <a:noFill/>
                    </a:lnR>
                    <a:lnT w="6350" algn="ctr">
                      <a:solidFill>
                        <a:srgbClr val="7F7F7F"/>
                      </a:solidFill>
                    </a:lnT>
                    <a:lnB w="6350" algn="ctr">
                      <a:solidFill>
                        <a:srgbClr val="7F7F7F"/>
                      </a:solidFill>
                    </a:lnB>
                  </a:tcPr>
                </a:tc>
                <a:tc>
                  <a:txBody>
                    <a:bodyPr/>
                    <a:lstStyle/>
                    <a:p>
                      <a:pPr algn="ctr">
                        <a:spcBef>
                          <a:spcPts val="0"/>
                        </a:spcBef>
                        <a:spcAft>
                          <a:spcPts val="0"/>
                        </a:spcAft>
                        <a:defRPr/>
                      </a:pPr>
                      <a:r>
                        <a:rPr lang="en-US" sz="1600" b="1" i="1" noProof="0" dirty="0">
                          <a:solidFill>
                            <a:schemeClr val="tx2"/>
                          </a:solidFill>
                          <a:latin typeface="+mn-lt"/>
                        </a:rPr>
                        <a:t>Informative</a:t>
                      </a:r>
                      <a:endParaRPr lang="en-US" sz="1600" i="1" noProof="0" dirty="0">
                        <a:solidFill>
                          <a:schemeClr val="tx2"/>
                        </a:solidFill>
                        <a:latin typeface="+mn-lt"/>
                      </a:endParaRPr>
                    </a:p>
                  </a:txBody>
                  <a:tcPr marL="68390" marR="68390" marT="0" marB="0" anchor="ctr">
                    <a:lnL w="12700" algn="ctr">
                      <a:noFill/>
                    </a:lnL>
                    <a:lnR w="12700" algn="ctr">
                      <a:noFill/>
                    </a:lnR>
                    <a:lnT w="6350" algn="ctr">
                      <a:solidFill>
                        <a:srgbClr val="7F7F7F"/>
                      </a:solidFill>
                    </a:lnT>
                    <a:lnB w="6350" algn="ctr">
                      <a:solidFill>
                        <a:srgbClr val="7F7F7F"/>
                      </a:solidFill>
                    </a:lnB>
                  </a:tcPr>
                </a:tc>
                <a:tc>
                  <a:txBody>
                    <a:bodyPr/>
                    <a:lstStyle/>
                    <a:p>
                      <a:pPr algn="ctr">
                        <a:spcBef>
                          <a:spcPts val="0"/>
                        </a:spcBef>
                        <a:spcAft>
                          <a:spcPts val="0"/>
                        </a:spcAft>
                        <a:defRPr/>
                      </a:pPr>
                      <a:r>
                        <a:rPr lang="en-US" sz="1600" b="1" i="1" noProof="0">
                          <a:solidFill>
                            <a:schemeClr val="tx2"/>
                          </a:solidFill>
                          <a:latin typeface="+mn-lt"/>
                        </a:rPr>
                        <a:t>Narrative</a:t>
                      </a:r>
                      <a:endParaRPr lang="en-US" sz="1600" i="1" noProof="0">
                        <a:solidFill>
                          <a:schemeClr val="tx2"/>
                        </a:solidFill>
                        <a:latin typeface="+mn-lt"/>
                      </a:endParaRPr>
                    </a:p>
                  </a:txBody>
                  <a:tcPr marL="68390" marR="68390" marT="0" marB="0" anchor="ctr">
                    <a:lnL w="12700" algn="ctr">
                      <a:noFill/>
                    </a:lnL>
                    <a:lnR w="12700" algn="ctr">
                      <a:noFill/>
                    </a:lnR>
                    <a:lnT w="6350" algn="ctr">
                      <a:solidFill>
                        <a:srgbClr val="7F7F7F"/>
                      </a:solidFill>
                    </a:lnT>
                    <a:lnB w="6350" algn="ctr">
                      <a:solidFill>
                        <a:srgbClr val="7F7F7F"/>
                      </a:solidFill>
                    </a:lnB>
                  </a:tcPr>
                </a:tc>
                <a:tc>
                  <a:txBody>
                    <a:bodyPr/>
                    <a:lstStyle/>
                    <a:p>
                      <a:pPr algn="ctr">
                        <a:spcBef>
                          <a:spcPts val="0"/>
                        </a:spcBef>
                        <a:spcAft>
                          <a:spcPts val="0"/>
                        </a:spcAft>
                        <a:defRPr/>
                      </a:pPr>
                      <a:r>
                        <a:rPr lang="en-US" sz="1600" b="1" i="1" noProof="0" dirty="0">
                          <a:solidFill>
                            <a:schemeClr val="tx2"/>
                          </a:solidFill>
                          <a:latin typeface="+mn-lt"/>
                        </a:rPr>
                        <a:t>Persuasive</a:t>
                      </a:r>
                      <a:endParaRPr lang="en-US" sz="1600" i="1" noProof="0" dirty="0">
                        <a:solidFill>
                          <a:schemeClr val="tx2"/>
                        </a:solidFill>
                        <a:latin typeface="+mn-lt"/>
                      </a:endParaRPr>
                    </a:p>
                  </a:txBody>
                  <a:tcPr marL="68390" marR="68390" marT="0" marB="0" anchor="ctr">
                    <a:lnL w="12700" algn="ctr">
                      <a:noFill/>
                    </a:lnL>
                    <a:lnR w="12700" algn="ctr">
                      <a:noFill/>
                    </a:lnR>
                    <a:lnT w="6350" algn="ctr">
                      <a:solidFill>
                        <a:srgbClr val="7F7F7F"/>
                      </a:solidFill>
                    </a:lnT>
                    <a:lnB w="6350" algn="ctr">
                      <a:solidFill>
                        <a:srgbClr val="7F7F7F"/>
                      </a:solidFill>
                    </a:lnB>
                  </a:tcPr>
                </a:tc>
                <a:extLst>
                  <a:ext uri="{0D108BD9-81ED-4DB2-BD59-A6C34878D82A}">
                    <a16:rowId xmlns:a16="http://schemas.microsoft.com/office/drawing/2014/main" val="2864905709"/>
                  </a:ext>
                </a:extLst>
              </a:tr>
              <a:tr h="308990">
                <a:tc>
                  <a:txBody>
                    <a:bodyPr/>
                    <a:lstStyle/>
                    <a:p>
                      <a:pPr algn="l">
                        <a:spcBef>
                          <a:spcPts val="0"/>
                        </a:spcBef>
                        <a:spcAft>
                          <a:spcPts val="0"/>
                        </a:spcAft>
                        <a:defRPr/>
                      </a:pPr>
                      <a:r>
                        <a:rPr lang="en-US" sz="1600" b="1" noProof="0">
                          <a:solidFill>
                            <a:schemeClr val="tx2"/>
                          </a:solidFill>
                          <a:latin typeface="+mn-lt"/>
                        </a:rPr>
                        <a:t>purpose</a:t>
                      </a:r>
                      <a:endParaRPr lang="en-US" sz="1600" noProof="0">
                        <a:solidFill>
                          <a:schemeClr val="tx2"/>
                        </a:solidFill>
                        <a:latin typeface="+mn-lt"/>
                      </a:endParaRPr>
                    </a:p>
                  </a:txBody>
                  <a:tcPr marL="68390" marR="68390" marT="0" marB="0" anchor="ctr">
                    <a:lnL w="12700" algn="ctr">
                      <a:noFill/>
                    </a:lnL>
                    <a:lnR w="12700" algn="ctr">
                      <a:noFill/>
                    </a:lnR>
                    <a:lnT w="6350" algn="ctr">
                      <a:solidFill>
                        <a:srgbClr val="7F7F7F"/>
                      </a:solidFill>
                    </a:lnT>
                    <a:lnB w="6350" algn="ctr">
                      <a:solidFill>
                        <a:srgbClr val="7F7F7F"/>
                      </a:solidFill>
                    </a:lnB>
                  </a:tcPr>
                </a:tc>
                <a:tc>
                  <a:txBody>
                    <a:bodyPr/>
                    <a:lstStyle/>
                    <a:p>
                      <a:pPr algn="ctr">
                        <a:spcBef>
                          <a:spcPts val="0"/>
                        </a:spcBef>
                        <a:spcAft>
                          <a:spcPts val="0"/>
                        </a:spcAft>
                        <a:defRPr/>
                      </a:pPr>
                      <a:r>
                        <a:rPr lang="en-US" sz="1600" noProof="0">
                          <a:solidFill>
                            <a:schemeClr val="tx2"/>
                          </a:solidFill>
                          <a:latin typeface="+mn-lt"/>
                        </a:rPr>
                        <a:t>Passing on information, showing expertise, drawing attention to a topic, notifications, transfer of knowledge, announcements</a:t>
                      </a:r>
                    </a:p>
                  </a:txBody>
                  <a:tcPr marL="68390" marR="68390" marT="0" marB="0" anchor="ctr">
                    <a:lnL w="12700" algn="ctr">
                      <a:noFill/>
                    </a:lnL>
                    <a:lnR w="12700" algn="ctr">
                      <a:noFill/>
                    </a:lnR>
                    <a:lnT w="6350" algn="ctr">
                      <a:solidFill>
                        <a:srgbClr val="7F7F7F"/>
                      </a:solidFill>
                    </a:lnT>
                    <a:lnB w="6350" algn="ctr">
                      <a:solidFill>
                        <a:srgbClr val="7F7F7F"/>
                      </a:solidFill>
                    </a:lnB>
                  </a:tcPr>
                </a:tc>
                <a:tc>
                  <a:txBody>
                    <a:bodyPr/>
                    <a:lstStyle/>
                    <a:p>
                      <a:pPr algn="ctr">
                        <a:spcBef>
                          <a:spcPts val="0"/>
                        </a:spcBef>
                        <a:spcAft>
                          <a:spcPts val="0"/>
                        </a:spcAft>
                        <a:defRPr/>
                      </a:pPr>
                      <a:r>
                        <a:rPr lang="en-US" sz="1600" noProof="0">
                          <a:solidFill>
                            <a:schemeClr val="tx2"/>
                          </a:solidFill>
                          <a:latin typeface="+mn-lt"/>
                        </a:rPr>
                        <a:t>Reporting everyday life and experiences, authenticity, relatability, sharing experiences, diary</a:t>
                      </a:r>
                    </a:p>
                  </a:txBody>
                  <a:tcPr marL="68390" marR="68390" marT="0" marB="0" anchor="ctr">
                    <a:lnL w="12700" algn="ctr">
                      <a:noFill/>
                    </a:lnL>
                    <a:lnR w="12700" algn="ctr">
                      <a:noFill/>
                    </a:lnR>
                    <a:lnT w="6350" algn="ctr">
                      <a:solidFill>
                        <a:srgbClr val="7F7F7F"/>
                      </a:solidFill>
                    </a:lnT>
                    <a:lnB w="6350" algn="ctr">
                      <a:solidFill>
                        <a:srgbClr val="7F7F7F"/>
                      </a:solidFill>
                    </a:lnB>
                  </a:tcPr>
                </a:tc>
                <a:tc>
                  <a:txBody>
                    <a:bodyPr/>
                    <a:lstStyle/>
                    <a:p>
                      <a:pPr algn="ctr">
                        <a:spcBef>
                          <a:spcPts val="0"/>
                        </a:spcBef>
                        <a:spcAft>
                          <a:spcPts val="0"/>
                        </a:spcAft>
                        <a:defRPr/>
                      </a:pPr>
                      <a:r>
                        <a:rPr lang="en-US" sz="1600" noProof="0">
                          <a:solidFill>
                            <a:schemeClr val="tx2"/>
                          </a:solidFill>
                          <a:latin typeface="+mn-lt"/>
                        </a:rPr>
                        <a:t>Influencing readers, activism, politics, change, awareness, positioning, promotion</a:t>
                      </a:r>
                    </a:p>
                  </a:txBody>
                  <a:tcPr marL="68390" marR="68390" marT="0" marB="0" anchor="ctr">
                    <a:lnL w="12700" algn="ctr">
                      <a:noFill/>
                    </a:lnL>
                    <a:lnR w="12700" algn="ctr">
                      <a:noFill/>
                    </a:lnR>
                    <a:lnT w="6350" algn="ctr">
                      <a:solidFill>
                        <a:srgbClr val="7F7F7F"/>
                      </a:solidFill>
                    </a:lnT>
                    <a:lnB w="6350" algn="ctr">
                      <a:solidFill>
                        <a:srgbClr val="7F7F7F"/>
                      </a:solidFill>
                    </a:lnB>
                  </a:tcPr>
                </a:tc>
                <a:extLst>
                  <a:ext uri="{0D108BD9-81ED-4DB2-BD59-A6C34878D82A}">
                    <a16:rowId xmlns:a16="http://schemas.microsoft.com/office/drawing/2014/main" val="3041058881"/>
                  </a:ext>
                </a:extLst>
              </a:tr>
              <a:tr h="0">
                <a:tc>
                  <a:txBody>
                    <a:bodyPr/>
                    <a:lstStyle/>
                    <a:p>
                      <a:pPr algn="l">
                        <a:spcBef>
                          <a:spcPts val="0"/>
                        </a:spcBef>
                        <a:spcAft>
                          <a:spcPts val="0"/>
                        </a:spcAft>
                        <a:defRPr/>
                      </a:pPr>
                      <a:r>
                        <a:rPr lang="en-US" sz="1600" b="1" noProof="0">
                          <a:solidFill>
                            <a:schemeClr val="tx2"/>
                          </a:solidFill>
                          <a:latin typeface="+mn-lt"/>
                        </a:rPr>
                        <a:t>Involvement of author</a:t>
                      </a:r>
                      <a:endParaRPr lang="en-US" sz="1600" noProof="0">
                        <a:solidFill>
                          <a:schemeClr val="tx2"/>
                        </a:solidFill>
                        <a:latin typeface="+mn-lt"/>
                      </a:endParaRPr>
                    </a:p>
                  </a:txBody>
                  <a:tcPr marL="68390" marR="68390" marT="0" marB="0" anchor="ctr">
                    <a:lnL w="12700" algn="ctr">
                      <a:noFill/>
                    </a:lnL>
                    <a:lnR w="12700" algn="ctr">
                      <a:noFill/>
                    </a:lnR>
                    <a:lnT w="6350" algn="ctr">
                      <a:solidFill>
                        <a:srgbClr val="7F7F7F"/>
                      </a:solidFill>
                    </a:lnT>
                    <a:lnB w="6350" cap="flat" cmpd="sng" algn="ctr">
                      <a:solidFill>
                        <a:srgbClr val="7F7F7F"/>
                      </a:solidFill>
                      <a:prstDash val="solid"/>
                      <a:round/>
                      <a:headEnd type="none" w="med" len="med"/>
                      <a:tailEnd type="none" w="med" len="med"/>
                    </a:lnB>
                  </a:tcPr>
                </a:tc>
                <a:tc>
                  <a:txBody>
                    <a:bodyPr/>
                    <a:lstStyle/>
                    <a:p>
                      <a:pPr algn="ctr">
                        <a:spcBef>
                          <a:spcPts val="0"/>
                        </a:spcBef>
                        <a:spcAft>
                          <a:spcPts val="0"/>
                        </a:spcAft>
                        <a:defRPr/>
                      </a:pPr>
                      <a:r>
                        <a:rPr lang="en-US" sz="1600" noProof="0" dirty="0">
                          <a:solidFill>
                            <a:schemeClr val="tx2"/>
                          </a:solidFill>
                          <a:latin typeface="+mn-lt"/>
                        </a:rPr>
                        <a:t>Low, rarely says ‘I’ or ‘me’, personal position not expressed</a:t>
                      </a:r>
                    </a:p>
                  </a:txBody>
                  <a:tcPr marL="68390" marR="68390" marT="0" marB="0" anchor="ctr">
                    <a:lnL w="12700" algn="ctr">
                      <a:noFill/>
                    </a:lnL>
                    <a:lnR w="12700" algn="ctr">
                      <a:noFill/>
                    </a:lnR>
                    <a:lnT w="6350" algn="ctr">
                      <a:solidFill>
                        <a:srgbClr val="7F7F7F"/>
                      </a:solidFill>
                    </a:lnT>
                    <a:lnB w="6350" cap="flat" cmpd="sng" algn="ctr">
                      <a:solidFill>
                        <a:srgbClr val="7F7F7F"/>
                      </a:solidFill>
                      <a:prstDash val="solid"/>
                      <a:round/>
                      <a:headEnd type="none" w="med" len="med"/>
                      <a:tailEnd type="none" w="med" len="med"/>
                    </a:lnB>
                  </a:tcPr>
                </a:tc>
                <a:tc>
                  <a:txBody>
                    <a:bodyPr/>
                    <a:lstStyle/>
                    <a:p>
                      <a:pPr algn="ctr">
                        <a:spcBef>
                          <a:spcPts val="0"/>
                        </a:spcBef>
                        <a:spcAft>
                          <a:spcPts val="0"/>
                        </a:spcAft>
                        <a:defRPr/>
                      </a:pPr>
                      <a:r>
                        <a:rPr lang="en-US" sz="1600" noProof="0">
                          <a:solidFill>
                            <a:schemeClr val="tx2"/>
                          </a:solidFill>
                          <a:latin typeface="+mn-lt"/>
                        </a:rPr>
                        <a:t>Medium to high, depending of content and aspired level of relatability</a:t>
                      </a:r>
                    </a:p>
                  </a:txBody>
                  <a:tcPr marL="68390" marR="68390" marT="0" marB="0" anchor="ctr">
                    <a:lnL w="12700" algn="ctr">
                      <a:noFill/>
                    </a:lnL>
                    <a:lnR w="12700" algn="ctr">
                      <a:noFill/>
                    </a:lnR>
                    <a:lnT w="6350" algn="ctr">
                      <a:solidFill>
                        <a:srgbClr val="7F7F7F"/>
                      </a:solidFill>
                    </a:lnT>
                    <a:lnB w="6350" cap="flat" cmpd="sng" algn="ctr">
                      <a:solidFill>
                        <a:srgbClr val="7F7F7F"/>
                      </a:solidFill>
                      <a:prstDash val="solid"/>
                      <a:round/>
                      <a:headEnd type="none" w="med" len="med"/>
                      <a:tailEnd type="none" w="med" len="med"/>
                    </a:lnB>
                  </a:tcPr>
                </a:tc>
                <a:tc>
                  <a:txBody>
                    <a:bodyPr/>
                    <a:lstStyle/>
                    <a:p>
                      <a:pPr algn="ctr">
                        <a:spcBef>
                          <a:spcPts val="0"/>
                        </a:spcBef>
                        <a:spcAft>
                          <a:spcPts val="0"/>
                        </a:spcAft>
                        <a:defRPr/>
                      </a:pPr>
                      <a:r>
                        <a:rPr lang="en-US" sz="1600" noProof="0" dirty="0">
                          <a:solidFill>
                            <a:schemeClr val="tx2"/>
                          </a:solidFill>
                          <a:latin typeface="+mn-lt"/>
                        </a:rPr>
                        <a:t>High, speaks from own point of view, position visible and distinctly expressed, says ‘I’ or ‘me’, argumentation on a personal level </a:t>
                      </a:r>
                    </a:p>
                  </a:txBody>
                  <a:tcPr marL="68390" marR="68390" marT="0" marB="0" anchor="ctr">
                    <a:lnL w="12700" algn="ctr">
                      <a:noFill/>
                    </a:lnL>
                    <a:lnR w="12700" algn="ctr">
                      <a:noFill/>
                    </a:lnR>
                    <a:lnT w="6350" algn="ctr">
                      <a:solidFill>
                        <a:srgbClr val="7F7F7F"/>
                      </a:solidFill>
                    </a:lnT>
                    <a:lnB w="6350" cap="flat" cmpd="sng" algn="ctr">
                      <a:solidFill>
                        <a:srgbClr val="7F7F7F"/>
                      </a:solidFill>
                      <a:prstDash val="solid"/>
                      <a:round/>
                      <a:headEnd type="none" w="med" len="med"/>
                      <a:tailEnd type="none" w="med" len="med"/>
                    </a:lnB>
                  </a:tcPr>
                </a:tc>
                <a:extLst>
                  <a:ext uri="{0D108BD9-81ED-4DB2-BD59-A6C34878D82A}">
                    <a16:rowId xmlns:a16="http://schemas.microsoft.com/office/drawing/2014/main" val="2225727894"/>
                  </a:ext>
                </a:extLst>
              </a:tr>
              <a:tr h="0">
                <a:tc gridSpan="4">
                  <a:txBody>
                    <a:bodyPr/>
                    <a:lstStyle/>
                    <a:p>
                      <a:pPr algn="ctr">
                        <a:spcBef>
                          <a:spcPts val="0"/>
                        </a:spcBef>
                        <a:spcAft>
                          <a:spcPts val="0"/>
                        </a:spcAft>
                        <a:defRPr/>
                      </a:pPr>
                      <a:r>
                        <a:rPr lang="en-US" sz="1600" noProof="0" dirty="0">
                          <a:solidFill>
                            <a:schemeClr val="tx2"/>
                          </a:solidFill>
                          <a:latin typeface="+mn-lt"/>
                        </a:rPr>
                        <a:t>…</a:t>
                      </a:r>
                    </a:p>
                    <a:p>
                      <a:pPr algn="ctr">
                        <a:spcBef>
                          <a:spcPts val="0"/>
                        </a:spcBef>
                        <a:spcAft>
                          <a:spcPts val="0"/>
                        </a:spcAft>
                        <a:defRPr/>
                      </a:pPr>
                      <a:endParaRPr lang="en-US" sz="1600" noProof="0" dirty="0">
                        <a:solidFill>
                          <a:schemeClr val="tx2"/>
                        </a:solidFill>
                        <a:latin typeface="+mn-lt"/>
                      </a:endParaRPr>
                    </a:p>
                  </a:txBody>
                  <a:tcPr marL="68390" marR="68390" marT="0" marB="0" anchor="ctr">
                    <a:lnL w="12700" algn="ctr">
                      <a:noFill/>
                    </a:lnL>
                    <a:lnR w="12700" algn="ctr">
                      <a:noFill/>
                    </a:lnR>
                    <a:lnT w="6350" algn="ctr">
                      <a:solidFill>
                        <a:srgbClr val="7F7F7F"/>
                      </a:solidFill>
                    </a:lnT>
                    <a:lnB w="6350" algn="ctr">
                      <a:solidFill>
                        <a:srgbClr val="7F7F7F"/>
                      </a:solidFill>
                    </a:lnB>
                  </a:tcPr>
                </a:tc>
                <a:tc hMerge="1">
                  <a:txBody>
                    <a:bodyPr/>
                    <a:lstStyle/>
                    <a:p>
                      <a:pPr algn="ctr">
                        <a:spcBef>
                          <a:spcPts val="0"/>
                        </a:spcBef>
                        <a:spcAft>
                          <a:spcPts val="0"/>
                        </a:spcAft>
                        <a:defRPr/>
                      </a:pPr>
                      <a:endParaRPr lang="de-DE" sz="1500" dirty="0">
                        <a:solidFill>
                          <a:schemeClr val="tx2"/>
                        </a:solidFill>
                        <a:latin typeface="+mn-lt"/>
                      </a:endParaRPr>
                    </a:p>
                  </a:txBody>
                  <a:tcPr marL="68390" marR="68390" marT="0" marB="0" anchor="ctr">
                    <a:lnL w="12700" algn="ctr">
                      <a:noFill/>
                    </a:lnL>
                    <a:lnR w="12700" algn="ctr">
                      <a:noFill/>
                    </a:lnR>
                    <a:lnT w="6350" algn="ctr">
                      <a:solidFill>
                        <a:srgbClr val="7F7F7F"/>
                      </a:solidFill>
                    </a:lnT>
                    <a:lnB w="6350" algn="ctr">
                      <a:solidFill>
                        <a:srgbClr val="7F7F7F"/>
                      </a:solidFill>
                    </a:lnB>
                  </a:tcPr>
                </a:tc>
                <a:tc hMerge="1">
                  <a:txBody>
                    <a:bodyPr/>
                    <a:lstStyle/>
                    <a:p>
                      <a:pPr algn="ctr">
                        <a:spcBef>
                          <a:spcPts val="0"/>
                        </a:spcBef>
                        <a:spcAft>
                          <a:spcPts val="0"/>
                        </a:spcAft>
                        <a:defRPr/>
                      </a:pPr>
                      <a:endParaRPr lang="de-DE" sz="1500" dirty="0">
                        <a:solidFill>
                          <a:schemeClr val="tx2"/>
                        </a:solidFill>
                        <a:latin typeface="+mn-lt"/>
                      </a:endParaRPr>
                    </a:p>
                  </a:txBody>
                  <a:tcPr marL="68390" marR="68390" marT="0" marB="0" anchor="ctr">
                    <a:lnL w="12700" algn="ctr">
                      <a:noFill/>
                    </a:lnL>
                    <a:lnR w="12700" algn="ctr">
                      <a:noFill/>
                    </a:lnR>
                    <a:lnT w="6350" algn="ctr">
                      <a:solidFill>
                        <a:srgbClr val="7F7F7F"/>
                      </a:solidFill>
                    </a:lnT>
                    <a:lnB w="6350" algn="ctr">
                      <a:solidFill>
                        <a:srgbClr val="7F7F7F"/>
                      </a:solidFill>
                    </a:lnB>
                  </a:tcPr>
                </a:tc>
                <a:tc hMerge="1">
                  <a:txBody>
                    <a:bodyPr/>
                    <a:lstStyle/>
                    <a:p>
                      <a:pPr algn="ctr">
                        <a:spcBef>
                          <a:spcPts val="0"/>
                        </a:spcBef>
                        <a:spcAft>
                          <a:spcPts val="0"/>
                        </a:spcAft>
                        <a:defRPr/>
                      </a:pPr>
                      <a:endParaRPr lang="de-DE" sz="1500" dirty="0">
                        <a:solidFill>
                          <a:schemeClr val="tx2"/>
                        </a:solidFill>
                        <a:latin typeface="+mn-lt"/>
                      </a:endParaRPr>
                    </a:p>
                  </a:txBody>
                  <a:tcPr marL="68390" marR="68390" marT="0" marB="0" anchor="ctr">
                    <a:lnL w="12700" algn="ctr">
                      <a:noFill/>
                    </a:lnL>
                    <a:lnR w="12700" algn="ctr">
                      <a:noFill/>
                    </a:lnR>
                    <a:lnT w="6350" algn="ctr">
                      <a:solidFill>
                        <a:srgbClr val="7F7F7F"/>
                      </a:solidFill>
                    </a:lnT>
                    <a:lnB w="6350" algn="ctr">
                      <a:solidFill>
                        <a:srgbClr val="7F7F7F"/>
                      </a:solidFill>
                    </a:lnB>
                  </a:tcPr>
                </a:tc>
                <a:extLst>
                  <a:ext uri="{0D108BD9-81ED-4DB2-BD59-A6C34878D82A}">
                    <a16:rowId xmlns:a16="http://schemas.microsoft.com/office/drawing/2014/main" val="3649298264"/>
                  </a:ext>
                </a:extLst>
              </a:tr>
            </a:tbl>
          </a:graphicData>
        </a:graphic>
      </p:graphicFrame>
      <p:sp>
        <p:nvSpPr>
          <p:cNvPr id="5" name="Slide Number Placeholder 4">
            <a:extLst>
              <a:ext uri="{FF2B5EF4-FFF2-40B4-BE49-F238E27FC236}">
                <a16:creationId xmlns:a16="http://schemas.microsoft.com/office/drawing/2014/main" id="{FAFA57BC-B5E4-9328-FB39-176ECB2F6B62}"/>
              </a:ext>
            </a:extLst>
          </p:cNvPr>
          <p:cNvSpPr>
            <a:spLocks noGrp="1"/>
          </p:cNvSpPr>
          <p:nvPr>
            <p:ph type="sldNum" sz="quarter" idx="12"/>
          </p:nvPr>
        </p:nvSpPr>
        <p:spPr/>
        <p:txBody>
          <a:bodyPr/>
          <a:lstStyle/>
          <a:p>
            <a:fld id="{6C8FC03C-C266-4645-ABC5-645062898383}" type="slidenum">
              <a:rPr lang="de-DE" smtClean="0"/>
              <a:pPr/>
              <a:t>31</a:t>
            </a:fld>
            <a:r>
              <a:rPr lang="de-DE"/>
              <a:t> </a:t>
            </a:r>
            <a:endParaRPr lang="de-DE" dirty="0"/>
          </a:p>
        </p:txBody>
      </p:sp>
    </p:spTree>
    <p:extLst>
      <p:ext uri="{BB962C8B-B14F-4D97-AF65-F5344CB8AC3E}">
        <p14:creationId xmlns:p14="http://schemas.microsoft.com/office/powerpoint/2010/main" val="29192344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64EE8-ABFF-B240-CA21-89228C715950}"/>
              </a:ext>
            </a:extLst>
          </p:cNvPr>
          <p:cNvSpPr>
            <a:spLocks noGrp="1"/>
          </p:cNvSpPr>
          <p:nvPr>
            <p:ph type="title"/>
          </p:nvPr>
        </p:nvSpPr>
        <p:spPr/>
        <p:txBody>
          <a:bodyPr/>
          <a:lstStyle/>
          <a:p>
            <a:r>
              <a:rPr lang="en-DE" dirty="0"/>
              <a:t>Register annotation</a:t>
            </a:r>
          </a:p>
        </p:txBody>
      </p:sp>
      <p:sp>
        <p:nvSpPr>
          <p:cNvPr id="3" name="Content Placeholder 2">
            <a:extLst>
              <a:ext uri="{FF2B5EF4-FFF2-40B4-BE49-F238E27FC236}">
                <a16:creationId xmlns:a16="http://schemas.microsoft.com/office/drawing/2014/main" id="{54AD3289-E114-DDBC-5640-78F6D1113B56}"/>
              </a:ext>
            </a:extLst>
          </p:cNvPr>
          <p:cNvSpPr>
            <a:spLocks noGrp="1"/>
          </p:cNvSpPr>
          <p:nvPr>
            <p:ph idx="1"/>
          </p:nvPr>
        </p:nvSpPr>
        <p:spPr>
          <a:xfrm>
            <a:off x="468000" y="918000"/>
            <a:ext cx="7560000" cy="3525958"/>
          </a:xfrm>
        </p:spPr>
        <p:txBody>
          <a:bodyPr/>
          <a:lstStyle/>
          <a:p>
            <a:pPr marL="342900" lvl="1" indent="-342900" algn="just">
              <a:spcAft>
                <a:spcPts val="1200"/>
              </a:spcAft>
              <a:buClr>
                <a:schemeClr val="bg2"/>
              </a:buClr>
              <a:buSzPct val="100000"/>
              <a:buFont typeface="+mj-lt"/>
              <a:buAutoNum type="arabicParenBoth"/>
              <a:defRPr/>
            </a:pPr>
            <a:r>
              <a:rPr lang="en-US" sz="1600" b="0" dirty="0"/>
              <a:t>‘Am </a:t>
            </a:r>
            <a:r>
              <a:rPr lang="en-US" sz="1600" b="0" dirty="0" err="1"/>
              <a:t>Dienstag</a:t>
            </a:r>
            <a:r>
              <a:rPr lang="en-US" sz="1600" b="0" dirty="0"/>
              <a:t> </a:t>
            </a:r>
            <a:r>
              <a:rPr lang="en-US" sz="1600" b="0" dirty="0" err="1"/>
              <a:t>ist</a:t>
            </a:r>
            <a:r>
              <a:rPr lang="en-US" sz="1600" b="0" dirty="0"/>
              <a:t> </a:t>
            </a:r>
            <a:r>
              <a:rPr lang="en-US" sz="1600" b="0" dirty="0" err="1"/>
              <a:t>Valentinstag</a:t>
            </a:r>
            <a:r>
              <a:rPr lang="en-US" sz="1600" b="0" dirty="0"/>
              <a:t> ! ❤ An </a:t>
            </a:r>
            <a:r>
              <a:rPr lang="en-US" sz="1600" b="0" dirty="0" err="1"/>
              <a:t>unserem</a:t>
            </a:r>
            <a:r>
              <a:rPr lang="en-US" sz="1600" b="0" dirty="0"/>
              <a:t> #</a:t>
            </a:r>
            <a:r>
              <a:rPr lang="en-US" sz="1600" b="0" dirty="0" err="1"/>
              <a:t>PinterestSonntag</a:t>
            </a:r>
            <a:r>
              <a:rPr lang="en-US" sz="1600" b="0" dirty="0"/>
              <a:t> hat [NAME] die </a:t>
            </a:r>
            <a:r>
              <a:rPr lang="en-US" sz="1600" b="0" dirty="0" err="1"/>
              <a:t>herzigsten</a:t>
            </a:r>
            <a:r>
              <a:rPr lang="en-US" sz="1600" b="0" dirty="0"/>
              <a:t> DIYs für </a:t>
            </a:r>
            <a:r>
              <a:rPr lang="en-US" sz="1600" b="0" dirty="0" err="1"/>
              <a:t>Omas</a:t>
            </a:r>
            <a:r>
              <a:rPr lang="en-US" sz="1600" b="0" dirty="0"/>
              <a:t> und </a:t>
            </a:r>
            <a:r>
              <a:rPr lang="en-US" sz="1600" b="0" dirty="0" err="1"/>
              <a:t>Tanten</a:t>
            </a:r>
            <a:r>
              <a:rPr lang="en-US" sz="1600" b="0" dirty="0"/>
              <a:t> ... [URL]’		</a:t>
            </a:r>
          </a:p>
          <a:p>
            <a:pPr marL="317500" lvl="1" algn="just">
              <a:spcAft>
                <a:spcPts val="1200"/>
              </a:spcAft>
              <a:buClr>
                <a:schemeClr val="bg2"/>
              </a:buClr>
              <a:buSzPct val="100000"/>
              <a:tabLst>
                <a:tab pos="233363" algn="l"/>
              </a:tabLst>
              <a:defRPr/>
            </a:pPr>
            <a:r>
              <a:rPr lang="en-US" sz="1600" dirty="0"/>
              <a:t>‘Tuesday is Valentine’s Day ! </a:t>
            </a:r>
            <a:r>
              <a:rPr lang="en-US" sz="1600" b="0" dirty="0"/>
              <a:t>❤ </a:t>
            </a:r>
            <a:r>
              <a:rPr lang="en-US" sz="1600" dirty="0"/>
              <a:t> For #</a:t>
            </a:r>
            <a:r>
              <a:rPr lang="en-US" sz="1600" dirty="0" err="1"/>
              <a:t>PinterestSunday</a:t>
            </a:r>
            <a:r>
              <a:rPr lang="en-US" sz="1600" dirty="0"/>
              <a:t> , [NAME] wrote about the sweetest DIYs for moms and aunts … [URL]’</a:t>
            </a:r>
            <a:r>
              <a:rPr lang="en-US" sz="1600" b="0" dirty="0"/>
              <a:t>						 						 											      										    	            [tweets-2191]</a:t>
            </a:r>
          </a:p>
          <a:p>
            <a:pPr lvl="1" algn="just">
              <a:spcAft>
                <a:spcPts val="1200"/>
              </a:spcAft>
              <a:buClr>
                <a:schemeClr val="bg2"/>
              </a:buClr>
              <a:buSzPct val="100000"/>
              <a:defRPr/>
            </a:pPr>
            <a:endParaRPr lang="en-US" sz="800" dirty="0"/>
          </a:p>
          <a:p>
            <a:pPr marL="342900" lvl="1" indent="-342900" algn="just">
              <a:buClr>
                <a:schemeClr val="bg2"/>
              </a:buClr>
              <a:buSzPct val="100000"/>
              <a:buFont typeface="Wingdings" pitchFamily="2" charset="2"/>
              <a:buAutoNum type="arabicParenBoth" startAt="2"/>
              <a:defRPr/>
            </a:pPr>
            <a:r>
              <a:rPr lang="en-US" sz="1600" dirty="0"/>
              <a:t>‘</a:t>
            </a:r>
            <a:r>
              <a:rPr lang="en-US" sz="1600" dirty="0" err="1"/>
              <a:t>Jungs</a:t>
            </a:r>
            <a:r>
              <a:rPr lang="en-US" sz="1600" dirty="0"/>
              <a:t> </a:t>
            </a:r>
            <a:r>
              <a:rPr lang="en-US" sz="1600" dirty="0" err="1"/>
              <a:t>schlafen</a:t>
            </a:r>
            <a:r>
              <a:rPr lang="en-US" sz="1600" dirty="0"/>
              <a:t> . </a:t>
            </a:r>
            <a:r>
              <a:rPr lang="en-US" sz="1600" dirty="0" err="1"/>
              <a:t>Gatte</a:t>
            </a:r>
            <a:r>
              <a:rPr lang="en-US" sz="1600" dirty="0"/>
              <a:t> </a:t>
            </a:r>
            <a:r>
              <a:rPr lang="en-US" sz="1600" dirty="0" err="1"/>
              <a:t>ist</a:t>
            </a:r>
            <a:r>
              <a:rPr lang="en-US" sz="1600" dirty="0"/>
              <a:t> </a:t>
            </a:r>
            <a:r>
              <a:rPr lang="en-US" sz="1600" dirty="0" err="1"/>
              <a:t>aus</a:t>
            </a:r>
            <a:r>
              <a:rPr lang="en-US" sz="1600" dirty="0"/>
              <a:t> ... Und </a:t>
            </a:r>
            <a:r>
              <a:rPr lang="en-US" sz="1600" dirty="0" err="1"/>
              <a:t>ihr</a:t>
            </a:r>
            <a:r>
              <a:rPr lang="en-US" sz="1600" dirty="0"/>
              <a:t> so ? [URL]’	</a:t>
            </a:r>
          </a:p>
          <a:p>
            <a:pPr lvl="1" algn="just">
              <a:buClr>
                <a:schemeClr val="bg2"/>
              </a:buClr>
              <a:buSzPct val="100000"/>
              <a:defRPr/>
            </a:pPr>
            <a:r>
              <a:rPr lang="en-US" sz="1600" dirty="0"/>
              <a:t>	  ‘Boys are asleep . Husband is out … What about you all ? [URL]’	    																																[</a:t>
            </a:r>
            <a:r>
              <a:rPr lang="en-US" sz="1600" b="0" dirty="0"/>
              <a:t>tweets-2191</a:t>
            </a:r>
            <a:r>
              <a:rPr lang="en-US" sz="1600" dirty="0"/>
              <a:t>]</a:t>
            </a:r>
          </a:p>
        </p:txBody>
      </p:sp>
      <p:sp>
        <p:nvSpPr>
          <p:cNvPr id="4" name="Footer Placeholder 3">
            <a:extLst>
              <a:ext uri="{FF2B5EF4-FFF2-40B4-BE49-F238E27FC236}">
                <a16:creationId xmlns:a16="http://schemas.microsoft.com/office/drawing/2014/main" id="{6B6B9181-80BD-562C-1A69-E4C32E45E703}"/>
              </a:ext>
            </a:extLst>
          </p:cNvPr>
          <p:cNvSpPr>
            <a:spLocks noGrp="1"/>
          </p:cNvSpPr>
          <p:nvPr>
            <p:ph type="ftr" sz="quarter" idx="11"/>
          </p:nvPr>
        </p:nvSpPr>
        <p:spPr/>
        <p:txBody>
          <a:bodyPr/>
          <a:lstStyle/>
          <a:p>
            <a:r>
              <a:rPr lang="de-DE"/>
              <a:t>Scheffler | Individual linguistic variation in social media</a:t>
            </a:r>
            <a:endParaRPr lang="de-DE" dirty="0"/>
          </a:p>
        </p:txBody>
      </p:sp>
      <p:sp>
        <p:nvSpPr>
          <p:cNvPr id="5" name="Slide Number Placeholder 4">
            <a:extLst>
              <a:ext uri="{FF2B5EF4-FFF2-40B4-BE49-F238E27FC236}">
                <a16:creationId xmlns:a16="http://schemas.microsoft.com/office/drawing/2014/main" id="{A621BC47-D1F1-8162-B3C5-659E3C811633}"/>
              </a:ext>
            </a:extLst>
          </p:cNvPr>
          <p:cNvSpPr>
            <a:spLocks noGrp="1"/>
          </p:cNvSpPr>
          <p:nvPr>
            <p:ph type="sldNum" sz="quarter" idx="12"/>
          </p:nvPr>
        </p:nvSpPr>
        <p:spPr/>
        <p:txBody>
          <a:bodyPr/>
          <a:lstStyle/>
          <a:p>
            <a:fld id="{6C8FC03C-C266-4645-ABC5-645062898383}" type="slidenum">
              <a:rPr lang="de-DE" smtClean="0"/>
              <a:pPr/>
              <a:t>32</a:t>
            </a:fld>
            <a:r>
              <a:rPr lang="de-DE"/>
              <a:t> </a:t>
            </a:r>
            <a:endParaRPr lang="de-DE" dirty="0"/>
          </a:p>
        </p:txBody>
      </p:sp>
      <p:sp>
        <p:nvSpPr>
          <p:cNvPr id="6" name="TextBox 5">
            <a:extLst>
              <a:ext uri="{FF2B5EF4-FFF2-40B4-BE49-F238E27FC236}">
                <a16:creationId xmlns:a16="http://schemas.microsoft.com/office/drawing/2014/main" id="{8FB9CCB3-389B-4349-F5E7-A96E25F4121D}"/>
              </a:ext>
            </a:extLst>
          </p:cNvPr>
          <p:cNvSpPr txBox="1"/>
          <p:nvPr/>
        </p:nvSpPr>
        <p:spPr>
          <a:xfrm>
            <a:off x="2915816" y="2067694"/>
            <a:ext cx="3312368" cy="338554"/>
          </a:xfrm>
          <a:prstGeom prst="rect">
            <a:avLst/>
          </a:prstGeom>
          <a:noFill/>
        </p:spPr>
        <p:txBody>
          <a:bodyPr wrap="square" rtlCol="0">
            <a:spAutoFit/>
          </a:bodyPr>
          <a:lstStyle/>
          <a:p>
            <a:r>
              <a:rPr lang="en-DE" sz="1600" dirty="0"/>
              <a:t>👉  </a:t>
            </a:r>
            <a:r>
              <a:rPr lang="en-DE" sz="1600" b="1" dirty="0">
                <a:solidFill>
                  <a:schemeClr val="bg2"/>
                </a:solidFill>
              </a:rPr>
              <a:t>informative register</a:t>
            </a:r>
          </a:p>
        </p:txBody>
      </p:sp>
      <p:sp>
        <p:nvSpPr>
          <p:cNvPr id="7" name="TextBox 6">
            <a:extLst>
              <a:ext uri="{FF2B5EF4-FFF2-40B4-BE49-F238E27FC236}">
                <a16:creationId xmlns:a16="http://schemas.microsoft.com/office/drawing/2014/main" id="{D2E576C6-7DC3-E5DB-F4D5-9F19DA06552A}"/>
              </a:ext>
            </a:extLst>
          </p:cNvPr>
          <p:cNvSpPr txBox="1"/>
          <p:nvPr/>
        </p:nvSpPr>
        <p:spPr>
          <a:xfrm>
            <a:off x="2915816" y="3385324"/>
            <a:ext cx="3312368" cy="338554"/>
          </a:xfrm>
          <a:prstGeom prst="rect">
            <a:avLst/>
          </a:prstGeom>
          <a:noFill/>
        </p:spPr>
        <p:txBody>
          <a:bodyPr wrap="square" rtlCol="0">
            <a:spAutoFit/>
          </a:bodyPr>
          <a:lstStyle/>
          <a:p>
            <a:r>
              <a:rPr lang="en-DE" sz="1600" dirty="0"/>
              <a:t>👉  </a:t>
            </a:r>
            <a:r>
              <a:rPr lang="en-DE" sz="1600" b="1" dirty="0">
                <a:solidFill>
                  <a:schemeClr val="bg2"/>
                </a:solidFill>
              </a:rPr>
              <a:t>narrative register</a:t>
            </a:r>
          </a:p>
        </p:txBody>
      </p:sp>
    </p:spTree>
    <p:extLst>
      <p:ext uri="{BB962C8B-B14F-4D97-AF65-F5344CB8AC3E}">
        <p14:creationId xmlns:p14="http://schemas.microsoft.com/office/powerpoint/2010/main" val="2209936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264731-738D-867A-D120-1ADBAC1A1901}"/>
              </a:ext>
            </a:extLst>
          </p:cNvPr>
          <p:cNvSpPr>
            <a:spLocks noGrp="1"/>
          </p:cNvSpPr>
          <p:nvPr>
            <p:ph type="title"/>
          </p:nvPr>
        </p:nvSpPr>
        <p:spPr/>
        <p:txBody>
          <a:bodyPr/>
          <a:lstStyle/>
          <a:p>
            <a:r>
              <a:rPr lang="en-DE" dirty="0"/>
              <a:t>Register in TwiBloCoP</a:t>
            </a:r>
          </a:p>
        </p:txBody>
      </p:sp>
      <p:pic>
        <p:nvPicPr>
          <p:cNvPr id="8" name="Content Placeholder 7">
            <a:extLst>
              <a:ext uri="{FF2B5EF4-FFF2-40B4-BE49-F238E27FC236}">
                <a16:creationId xmlns:a16="http://schemas.microsoft.com/office/drawing/2014/main" id="{DC3C811B-1807-5FB8-E7BF-D58E2DA6590B}"/>
              </a:ext>
            </a:extLst>
          </p:cNvPr>
          <p:cNvPicPr>
            <a:picLocks noGrp="1" noChangeAspect="1"/>
          </p:cNvPicPr>
          <p:nvPr>
            <p:ph idx="1"/>
          </p:nvPr>
        </p:nvPicPr>
        <p:blipFill>
          <a:blip r:embed="rId3"/>
          <a:stretch>
            <a:fillRect/>
          </a:stretch>
        </p:blipFill>
        <p:spPr>
          <a:xfrm>
            <a:off x="450000" y="1230434"/>
            <a:ext cx="7670731" cy="3155131"/>
          </a:xfrm>
        </p:spPr>
      </p:pic>
      <p:sp>
        <p:nvSpPr>
          <p:cNvPr id="4" name="Footer Placeholder 3">
            <a:extLst>
              <a:ext uri="{FF2B5EF4-FFF2-40B4-BE49-F238E27FC236}">
                <a16:creationId xmlns:a16="http://schemas.microsoft.com/office/drawing/2014/main" id="{3D9CFC3D-4721-C178-8D3C-FF988EB7582F}"/>
              </a:ext>
            </a:extLst>
          </p:cNvPr>
          <p:cNvSpPr>
            <a:spLocks noGrp="1"/>
          </p:cNvSpPr>
          <p:nvPr>
            <p:ph type="ftr" sz="quarter" idx="11"/>
          </p:nvPr>
        </p:nvSpPr>
        <p:spPr/>
        <p:txBody>
          <a:bodyPr/>
          <a:lstStyle/>
          <a:p>
            <a:r>
              <a:rPr lang="de-DE"/>
              <a:t>Scheffler | Individual linguistic variation in social media</a:t>
            </a:r>
            <a:endParaRPr lang="de-DE" dirty="0"/>
          </a:p>
        </p:txBody>
      </p:sp>
      <p:sp>
        <p:nvSpPr>
          <p:cNvPr id="5" name="Slide Number Placeholder 4">
            <a:extLst>
              <a:ext uri="{FF2B5EF4-FFF2-40B4-BE49-F238E27FC236}">
                <a16:creationId xmlns:a16="http://schemas.microsoft.com/office/drawing/2014/main" id="{1FF2D3B6-BCAF-AF7D-2DD5-153B0E142587}"/>
              </a:ext>
            </a:extLst>
          </p:cNvPr>
          <p:cNvSpPr>
            <a:spLocks noGrp="1"/>
          </p:cNvSpPr>
          <p:nvPr>
            <p:ph type="sldNum" sz="quarter" idx="12"/>
          </p:nvPr>
        </p:nvSpPr>
        <p:spPr/>
        <p:txBody>
          <a:bodyPr/>
          <a:lstStyle/>
          <a:p>
            <a:fld id="{6C8FC03C-C266-4645-ABC5-645062898383}" type="slidenum">
              <a:rPr lang="de-DE" smtClean="0"/>
              <a:pPr/>
              <a:t>33</a:t>
            </a:fld>
            <a:r>
              <a:rPr lang="de-DE"/>
              <a:t> </a:t>
            </a:r>
            <a:endParaRPr lang="de-DE" dirty="0"/>
          </a:p>
        </p:txBody>
      </p:sp>
    </p:spTree>
    <p:extLst>
      <p:ext uri="{BB962C8B-B14F-4D97-AF65-F5344CB8AC3E}">
        <p14:creationId xmlns:p14="http://schemas.microsoft.com/office/powerpoint/2010/main" val="396623518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440153-0C12-5FB1-B4DB-DE0827530367}"/>
              </a:ext>
            </a:extLst>
          </p:cNvPr>
          <p:cNvSpPr>
            <a:spLocks noGrp="1"/>
          </p:cNvSpPr>
          <p:nvPr>
            <p:ph type="title"/>
          </p:nvPr>
        </p:nvSpPr>
        <p:spPr/>
        <p:txBody>
          <a:bodyPr/>
          <a:lstStyle/>
          <a:p>
            <a:r>
              <a:rPr lang="en-DE" dirty="0"/>
              <a:t>CMC register and linguistic phenomena</a:t>
            </a:r>
          </a:p>
        </p:txBody>
      </p:sp>
      <p:sp>
        <p:nvSpPr>
          <p:cNvPr id="3" name="Content Placeholder 2">
            <a:extLst>
              <a:ext uri="{FF2B5EF4-FFF2-40B4-BE49-F238E27FC236}">
                <a16:creationId xmlns:a16="http://schemas.microsoft.com/office/drawing/2014/main" id="{04E77483-6986-E22D-CD22-9A82713194D9}"/>
              </a:ext>
            </a:extLst>
          </p:cNvPr>
          <p:cNvSpPr>
            <a:spLocks noGrp="1"/>
          </p:cNvSpPr>
          <p:nvPr>
            <p:ph idx="1"/>
          </p:nvPr>
        </p:nvSpPr>
        <p:spPr/>
        <p:txBody>
          <a:bodyPr/>
          <a:lstStyle/>
          <a:p>
            <a:pPr lvl="2"/>
            <a:r>
              <a:rPr lang="en-US" sz="1600" dirty="0"/>
              <a:t>A</a:t>
            </a:r>
            <a:r>
              <a:rPr lang="en-DE" sz="1600" dirty="0"/>
              <a:t>nalyzed modal and intensifying particles in TwiBloCoP</a:t>
            </a:r>
          </a:p>
          <a:p>
            <a:pPr lvl="2"/>
            <a:r>
              <a:rPr lang="en-US" sz="1600" dirty="0"/>
              <a:t>C</a:t>
            </a:r>
            <a:r>
              <a:rPr lang="en-DE" sz="1600" dirty="0"/>
              <a:t>ross-reference linguistic features and medium + register</a:t>
            </a:r>
          </a:p>
          <a:p>
            <a:pPr lvl="2"/>
            <a:r>
              <a:rPr lang="en-US" sz="1600" dirty="0"/>
              <a:t>F</a:t>
            </a:r>
            <a:r>
              <a:rPr lang="en-DE" sz="1600" dirty="0"/>
              <a:t>ound that medium and register both (independently) influence the use of these particles</a:t>
            </a:r>
          </a:p>
          <a:p>
            <a:pPr lvl="2"/>
            <a:endParaRPr lang="en-DE" sz="1600" dirty="0"/>
          </a:p>
        </p:txBody>
      </p:sp>
      <p:sp>
        <p:nvSpPr>
          <p:cNvPr id="4" name="Footer Placeholder 3">
            <a:extLst>
              <a:ext uri="{FF2B5EF4-FFF2-40B4-BE49-F238E27FC236}">
                <a16:creationId xmlns:a16="http://schemas.microsoft.com/office/drawing/2014/main" id="{AA3C4C43-2985-8171-0DA7-28AA770D6C12}"/>
              </a:ext>
            </a:extLst>
          </p:cNvPr>
          <p:cNvSpPr>
            <a:spLocks noGrp="1"/>
          </p:cNvSpPr>
          <p:nvPr>
            <p:ph type="ftr" sz="quarter" idx="11"/>
          </p:nvPr>
        </p:nvSpPr>
        <p:spPr/>
        <p:txBody>
          <a:bodyPr/>
          <a:lstStyle/>
          <a:p>
            <a:r>
              <a:rPr lang="de-DE"/>
              <a:t>Scheffler | Individual linguistic variation in social media</a:t>
            </a:r>
            <a:endParaRPr lang="de-DE" dirty="0"/>
          </a:p>
        </p:txBody>
      </p:sp>
      <p:sp>
        <p:nvSpPr>
          <p:cNvPr id="5" name="Slide Number Placeholder 4">
            <a:extLst>
              <a:ext uri="{FF2B5EF4-FFF2-40B4-BE49-F238E27FC236}">
                <a16:creationId xmlns:a16="http://schemas.microsoft.com/office/drawing/2014/main" id="{25CF53C5-987D-7F31-A172-012F4A233806}"/>
              </a:ext>
            </a:extLst>
          </p:cNvPr>
          <p:cNvSpPr>
            <a:spLocks noGrp="1"/>
          </p:cNvSpPr>
          <p:nvPr>
            <p:ph type="sldNum" sz="quarter" idx="12"/>
          </p:nvPr>
        </p:nvSpPr>
        <p:spPr/>
        <p:txBody>
          <a:bodyPr/>
          <a:lstStyle/>
          <a:p>
            <a:fld id="{6C8FC03C-C266-4645-ABC5-645062898383}" type="slidenum">
              <a:rPr lang="de-DE" smtClean="0"/>
              <a:pPr/>
              <a:t>34</a:t>
            </a:fld>
            <a:r>
              <a:rPr lang="de-DE"/>
              <a:t> </a:t>
            </a:r>
            <a:endParaRPr lang="de-DE" dirty="0"/>
          </a:p>
        </p:txBody>
      </p:sp>
    </p:spTree>
    <p:extLst>
      <p:ext uri="{BB962C8B-B14F-4D97-AF65-F5344CB8AC3E}">
        <p14:creationId xmlns:p14="http://schemas.microsoft.com/office/powerpoint/2010/main" val="121641770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22F5E6-C391-5777-94BA-B59D18DE775B}"/>
              </a:ext>
            </a:extLst>
          </p:cNvPr>
          <p:cNvSpPr>
            <a:spLocks noGrp="1"/>
          </p:cNvSpPr>
          <p:nvPr>
            <p:ph type="title"/>
          </p:nvPr>
        </p:nvSpPr>
        <p:spPr/>
        <p:txBody>
          <a:bodyPr/>
          <a:lstStyle/>
          <a:p>
            <a:r>
              <a:rPr lang="en-DE" dirty="0"/>
              <a:t>Intensifiers</a:t>
            </a:r>
          </a:p>
        </p:txBody>
      </p:sp>
      <p:pic>
        <p:nvPicPr>
          <p:cNvPr id="4" name="Content Placeholder 6">
            <a:extLst>
              <a:ext uri="{FF2B5EF4-FFF2-40B4-BE49-F238E27FC236}">
                <a16:creationId xmlns:a16="http://schemas.microsoft.com/office/drawing/2014/main" id="{96BC6873-F7DC-4780-4426-6B46A47CE3EE}"/>
              </a:ext>
            </a:extLst>
          </p:cNvPr>
          <p:cNvPicPr>
            <a:picLocks noChangeAspect="1"/>
          </p:cNvPicPr>
          <p:nvPr/>
        </p:nvPicPr>
        <p:blipFill>
          <a:blip r:embed="rId2"/>
          <a:stretch>
            <a:fillRect/>
          </a:stretch>
        </p:blipFill>
        <p:spPr>
          <a:xfrm>
            <a:off x="5288789" y="1469650"/>
            <a:ext cx="3380803" cy="3367088"/>
          </a:xfrm>
          <a:prstGeom prst="rect">
            <a:avLst/>
          </a:prstGeom>
        </p:spPr>
      </p:pic>
    </p:spTree>
    <p:extLst>
      <p:ext uri="{BB962C8B-B14F-4D97-AF65-F5344CB8AC3E}">
        <p14:creationId xmlns:p14="http://schemas.microsoft.com/office/powerpoint/2010/main" val="426862714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73609F-8E27-4E18-9BC8-5C30B5F2F52F}"/>
              </a:ext>
            </a:extLst>
          </p:cNvPr>
          <p:cNvSpPr>
            <a:spLocks noGrp="1"/>
          </p:cNvSpPr>
          <p:nvPr>
            <p:ph type="title"/>
          </p:nvPr>
        </p:nvSpPr>
        <p:spPr/>
        <p:txBody>
          <a:bodyPr/>
          <a:lstStyle/>
          <a:p>
            <a:r>
              <a:rPr lang="en-DE" dirty="0"/>
              <a:t>Intensifiers</a:t>
            </a:r>
          </a:p>
        </p:txBody>
      </p:sp>
      <p:pic>
        <p:nvPicPr>
          <p:cNvPr id="7" name="Content Placeholder 6">
            <a:extLst>
              <a:ext uri="{FF2B5EF4-FFF2-40B4-BE49-F238E27FC236}">
                <a16:creationId xmlns:a16="http://schemas.microsoft.com/office/drawing/2014/main" id="{C15B4DC4-5435-E983-A852-29F1245A5335}"/>
              </a:ext>
            </a:extLst>
          </p:cNvPr>
          <p:cNvPicPr>
            <a:picLocks noGrp="1" noChangeAspect="1"/>
          </p:cNvPicPr>
          <p:nvPr>
            <p:ph idx="1"/>
          </p:nvPr>
        </p:nvPicPr>
        <p:blipFill>
          <a:blip r:embed="rId2"/>
          <a:stretch>
            <a:fillRect/>
          </a:stretch>
        </p:blipFill>
        <p:spPr>
          <a:xfrm>
            <a:off x="5358992" y="970912"/>
            <a:ext cx="3380803" cy="3367088"/>
          </a:xfrm>
        </p:spPr>
      </p:pic>
      <p:sp>
        <p:nvSpPr>
          <p:cNvPr id="4" name="Footer Placeholder 3">
            <a:extLst>
              <a:ext uri="{FF2B5EF4-FFF2-40B4-BE49-F238E27FC236}">
                <a16:creationId xmlns:a16="http://schemas.microsoft.com/office/drawing/2014/main" id="{61FCE8C8-5020-9348-71D4-840359B36B90}"/>
              </a:ext>
            </a:extLst>
          </p:cNvPr>
          <p:cNvSpPr>
            <a:spLocks noGrp="1"/>
          </p:cNvSpPr>
          <p:nvPr>
            <p:ph type="ftr" sz="quarter" idx="11"/>
          </p:nvPr>
        </p:nvSpPr>
        <p:spPr/>
        <p:txBody>
          <a:bodyPr/>
          <a:lstStyle/>
          <a:p>
            <a:r>
              <a:rPr lang="de-DE" dirty="0"/>
              <a:t>Scheffler | Individual </a:t>
            </a:r>
            <a:r>
              <a:rPr lang="de-DE" dirty="0" err="1"/>
              <a:t>linguistic</a:t>
            </a:r>
            <a:r>
              <a:rPr lang="de-DE" dirty="0"/>
              <a:t> </a:t>
            </a:r>
            <a:r>
              <a:rPr lang="de-DE" dirty="0" err="1"/>
              <a:t>variation</a:t>
            </a:r>
            <a:r>
              <a:rPr lang="de-DE" dirty="0"/>
              <a:t> in social </a:t>
            </a:r>
            <a:r>
              <a:rPr lang="de-DE" dirty="0" err="1"/>
              <a:t>media</a:t>
            </a:r>
            <a:endParaRPr lang="de-DE" dirty="0"/>
          </a:p>
        </p:txBody>
      </p:sp>
      <p:sp>
        <p:nvSpPr>
          <p:cNvPr id="5" name="Slide Number Placeholder 4">
            <a:extLst>
              <a:ext uri="{FF2B5EF4-FFF2-40B4-BE49-F238E27FC236}">
                <a16:creationId xmlns:a16="http://schemas.microsoft.com/office/drawing/2014/main" id="{33B86583-3273-5801-18C3-2A4A7AE0C4C1}"/>
              </a:ext>
            </a:extLst>
          </p:cNvPr>
          <p:cNvSpPr>
            <a:spLocks noGrp="1"/>
          </p:cNvSpPr>
          <p:nvPr>
            <p:ph type="sldNum" sz="quarter" idx="12"/>
          </p:nvPr>
        </p:nvSpPr>
        <p:spPr/>
        <p:txBody>
          <a:bodyPr/>
          <a:lstStyle/>
          <a:p>
            <a:fld id="{6C8FC03C-C266-4645-ABC5-645062898383}" type="slidenum">
              <a:rPr lang="de-DE" smtClean="0"/>
              <a:pPr/>
              <a:t>36</a:t>
            </a:fld>
            <a:r>
              <a:rPr lang="de-DE"/>
              <a:t> </a:t>
            </a:r>
            <a:endParaRPr lang="de-DE" dirty="0"/>
          </a:p>
        </p:txBody>
      </p:sp>
      <p:sp>
        <p:nvSpPr>
          <p:cNvPr id="8" name="Content Placeholder 2">
            <a:extLst>
              <a:ext uri="{FF2B5EF4-FFF2-40B4-BE49-F238E27FC236}">
                <a16:creationId xmlns:a16="http://schemas.microsoft.com/office/drawing/2014/main" id="{630365C1-191F-5292-FA93-5E0215971D43}"/>
              </a:ext>
            </a:extLst>
          </p:cNvPr>
          <p:cNvSpPr txBox="1">
            <a:spLocks/>
          </p:cNvSpPr>
          <p:nvPr/>
        </p:nvSpPr>
        <p:spPr>
          <a:xfrm>
            <a:off x="468000" y="918000"/>
            <a:ext cx="4890992" cy="3366000"/>
          </a:xfrm>
          <a:prstGeom prst="rect">
            <a:avLst/>
          </a:prstGeom>
        </p:spPr>
        <p:txBody>
          <a:bodyPr vert="horz" lIns="0" tIns="0" rIns="0" bIns="0" rtlCol="0" anchor="t" anchorCtr="0">
            <a:noAutofit/>
          </a:bodyPr>
          <a:lstStyle>
            <a:lvl1pPr marL="0" indent="0" algn="l" defTabSz="685800" rtl="0" eaLnBrk="1" latinLnBrk="0" hangingPunct="1">
              <a:lnSpc>
                <a:spcPts val="1800"/>
              </a:lnSpc>
              <a:spcBef>
                <a:spcPts val="0"/>
              </a:spcBef>
              <a:spcAft>
                <a:spcPts val="1200"/>
              </a:spcAft>
              <a:buSzPct val="75000"/>
              <a:buFont typeface="Arial" panose="020B0604020202020204" pitchFamily="34" charset="0"/>
              <a:buNone/>
              <a:defRPr sz="1500" b="1" kern="1200" baseline="0">
                <a:solidFill>
                  <a:schemeClr val="tx2"/>
                </a:solidFill>
                <a:latin typeface="+mn-lt"/>
                <a:ea typeface="+mn-ea"/>
                <a:cs typeface="+mn-cs"/>
              </a:defRPr>
            </a:lvl1pPr>
            <a:lvl2pPr marL="0" indent="0" algn="l" defTabSz="234000" rtl="0" eaLnBrk="1" latinLnBrk="0" hangingPunct="1">
              <a:lnSpc>
                <a:spcPts val="1800"/>
              </a:lnSpc>
              <a:spcBef>
                <a:spcPts val="0"/>
              </a:spcBef>
              <a:spcAft>
                <a:spcPts val="600"/>
              </a:spcAft>
              <a:buSzPct val="75000"/>
              <a:buFont typeface="Arial" panose="020B0604020202020204" pitchFamily="34" charset="0"/>
              <a:buNone/>
              <a:tabLst>
                <a:tab pos="234000" algn="l"/>
              </a:tabLst>
              <a:defRPr sz="1500" kern="1200" baseline="0">
                <a:solidFill>
                  <a:schemeClr val="tx2"/>
                </a:solidFill>
                <a:latin typeface="+mn-lt"/>
                <a:ea typeface="+mn-ea"/>
                <a:cs typeface="+mn-cs"/>
              </a:defRPr>
            </a:lvl2pPr>
            <a:lvl3pPr marL="234000" indent="-234000" algn="l" defTabSz="234000" rtl="0" eaLnBrk="1" latinLnBrk="0" hangingPunct="1">
              <a:lnSpc>
                <a:spcPts val="1800"/>
              </a:lnSpc>
              <a:spcBef>
                <a:spcPts val="0"/>
              </a:spcBef>
              <a:spcAft>
                <a:spcPts val="600"/>
              </a:spcAft>
              <a:buClr>
                <a:schemeClr val="bg2"/>
              </a:buClr>
              <a:buSzPct val="100000"/>
              <a:buFont typeface="Wingdings" panose="05000000000000000000" pitchFamily="2" charset="2"/>
              <a:buChar char="§"/>
              <a:tabLst>
                <a:tab pos="234000" algn="l"/>
              </a:tabLst>
              <a:defRPr sz="1500" kern="1200" baseline="0">
                <a:solidFill>
                  <a:schemeClr val="tx2"/>
                </a:solidFill>
                <a:latin typeface="+mn-lt"/>
                <a:ea typeface="+mn-ea"/>
                <a:cs typeface="+mn-cs"/>
              </a:defRPr>
            </a:lvl3pPr>
            <a:lvl4pPr marL="468000" indent="-234000" algn="l" defTabSz="234000" rtl="0" eaLnBrk="1" latinLnBrk="0" hangingPunct="1">
              <a:lnSpc>
                <a:spcPts val="1800"/>
              </a:lnSpc>
              <a:spcBef>
                <a:spcPts val="0"/>
              </a:spcBef>
              <a:spcAft>
                <a:spcPts val="600"/>
              </a:spcAft>
              <a:buClr>
                <a:schemeClr val="tx2"/>
              </a:buClr>
              <a:buSzPct val="100000"/>
              <a:buFont typeface="Wingdings" panose="05000000000000000000" pitchFamily="2" charset="2"/>
              <a:buChar char="§"/>
              <a:tabLst>
                <a:tab pos="234000" algn="l"/>
              </a:tabLst>
              <a:defRPr sz="1500" kern="1200" baseline="0">
                <a:solidFill>
                  <a:schemeClr val="tx2"/>
                </a:solidFill>
                <a:latin typeface="+mn-lt"/>
                <a:ea typeface="+mn-ea"/>
                <a:cs typeface="+mn-cs"/>
              </a:defRPr>
            </a:lvl4pPr>
            <a:lvl5pPr marL="702000" indent="-234000" algn="l" defTabSz="234000" rtl="0" eaLnBrk="1" latinLnBrk="0" hangingPunct="1">
              <a:lnSpc>
                <a:spcPts val="1800"/>
              </a:lnSpc>
              <a:spcBef>
                <a:spcPts val="0"/>
              </a:spcBef>
              <a:spcAft>
                <a:spcPts val="600"/>
              </a:spcAft>
              <a:buClr>
                <a:schemeClr val="tx2"/>
              </a:buClr>
              <a:buSzPct val="100000"/>
              <a:buFont typeface="Wingdings" panose="05000000000000000000" pitchFamily="2" charset="2"/>
              <a:buChar char="§"/>
              <a:tabLst>
                <a:tab pos="234000" algn="l"/>
              </a:tabLst>
              <a:defRPr sz="1500" kern="1200" baseline="0">
                <a:solidFill>
                  <a:schemeClr val="tx2"/>
                </a:solidFill>
                <a:latin typeface="+mn-lt"/>
                <a:ea typeface="+mn-ea"/>
                <a:cs typeface="+mn-cs"/>
              </a:defRPr>
            </a:lvl5pPr>
            <a:lvl6pPr marL="0" indent="0" algn="l" defTabSz="234000" rtl="0" eaLnBrk="1" latinLnBrk="0" hangingPunct="1">
              <a:lnSpc>
                <a:spcPts val="1800"/>
              </a:lnSpc>
              <a:spcBef>
                <a:spcPts val="0"/>
              </a:spcBef>
              <a:spcAft>
                <a:spcPts val="600"/>
              </a:spcAft>
              <a:buSzPct val="75000"/>
              <a:buFont typeface="+mj-lt"/>
              <a:buNone/>
              <a:tabLst>
                <a:tab pos="234000" algn="l"/>
              </a:tabLst>
              <a:defRPr sz="1500" kern="1200" baseline="0">
                <a:solidFill>
                  <a:schemeClr val="tx2"/>
                </a:solidFill>
                <a:latin typeface="+mn-lt"/>
                <a:ea typeface="+mn-ea"/>
                <a:cs typeface="+mn-cs"/>
              </a:defRPr>
            </a:lvl6pPr>
            <a:lvl7pPr marL="0" indent="0" algn="l" defTabSz="234000" rtl="0" eaLnBrk="1" latinLnBrk="0" hangingPunct="1">
              <a:lnSpc>
                <a:spcPts val="1800"/>
              </a:lnSpc>
              <a:spcBef>
                <a:spcPts val="0"/>
              </a:spcBef>
              <a:spcAft>
                <a:spcPts val="600"/>
              </a:spcAft>
              <a:buSzPct val="75000"/>
              <a:buFont typeface="Arial" panose="020B0604020202020204" pitchFamily="34" charset="0"/>
              <a:buNone/>
              <a:tabLst>
                <a:tab pos="234000" algn="l"/>
              </a:tabLst>
              <a:defRPr sz="1500" kern="1200" baseline="0">
                <a:solidFill>
                  <a:schemeClr val="tx2"/>
                </a:solidFill>
                <a:latin typeface="+mn-lt"/>
                <a:ea typeface="+mn-ea"/>
                <a:cs typeface="+mn-cs"/>
              </a:defRPr>
            </a:lvl7pPr>
            <a:lvl8pPr marL="0" indent="0" algn="l" defTabSz="234000" rtl="0" eaLnBrk="1" latinLnBrk="0" hangingPunct="1">
              <a:lnSpc>
                <a:spcPts val="1800"/>
              </a:lnSpc>
              <a:spcBef>
                <a:spcPts val="0"/>
              </a:spcBef>
              <a:spcAft>
                <a:spcPts val="600"/>
              </a:spcAft>
              <a:buSzPct val="75000"/>
              <a:buFont typeface="Arial" panose="020B0604020202020204" pitchFamily="34" charset="0"/>
              <a:buNone/>
              <a:tabLst>
                <a:tab pos="234000" algn="l"/>
              </a:tabLst>
              <a:defRPr sz="1500" kern="1200" baseline="0">
                <a:solidFill>
                  <a:schemeClr val="tx2"/>
                </a:solidFill>
                <a:latin typeface="+mn-lt"/>
                <a:ea typeface="+mn-ea"/>
                <a:cs typeface="+mn-cs"/>
              </a:defRPr>
            </a:lvl8pPr>
            <a:lvl9pPr marL="0" indent="0" algn="l" defTabSz="234000" rtl="0" eaLnBrk="1" latinLnBrk="0" hangingPunct="1">
              <a:lnSpc>
                <a:spcPts val="1800"/>
              </a:lnSpc>
              <a:spcBef>
                <a:spcPts val="0"/>
              </a:spcBef>
              <a:spcAft>
                <a:spcPts val="600"/>
              </a:spcAft>
              <a:buSzPct val="75000"/>
              <a:buFont typeface="Arial" panose="020B0604020202020204" pitchFamily="34" charset="0"/>
              <a:buNone/>
              <a:tabLst>
                <a:tab pos="234000" algn="l"/>
              </a:tabLst>
              <a:defRPr sz="1500" kern="1200" baseline="0">
                <a:solidFill>
                  <a:schemeClr val="tx2"/>
                </a:solidFill>
                <a:latin typeface="+mn-lt"/>
                <a:ea typeface="+mn-ea"/>
                <a:cs typeface="+mn-cs"/>
              </a:defRPr>
            </a:lvl9pPr>
          </a:lstStyle>
          <a:p>
            <a:pPr lvl="2"/>
            <a:r>
              <a:rPr lang="en-US" sz="1600" dirty="0"/>
              <a:t>Intensifiers “add intensity” to an                                  utterance or property</a:t>
            </a:r>
          </a:p>
          <a:p>
            <a:pPr lvl="2"/>
            <a:r>
              <a:rPr lang="en-US" sz="1600" dirty="0"/>
              <a:t>2 contributions: </a:t>
            </a:r>
          </a:p>
          <a:p>
            <a:pPr lvl="3"/>
            <a:r>
              <a:rPr lang="en-US" sz="1600" dirty="0"/>
              <a:t>Narrow semantic: heightened degree</a:t>
            </a:r>
          </a:p>
          <a:p>
            <a:pPr lvl="3"/>
            <a:r>
              <a:rPr lang="en-US" sz="1600" dirty="0"/>
              <a:t>Not-at-issue: expressive value</a:t>
            </a:r>
          </a:p>
          <a:p>
            <a:pPr lvl="2"/>
            <a:r>
              <a:rPr lang="en-US" sz="1600" dirty="0"/>
              <a:t>37.2% of </a:t>
            </a:r>
            <a:r>
              <a:rPr lang="en-US" sz="1600" dirty="0" err="1"/>
              <a:t>intensifiable</a:t>
            </a:r>
            <a:r>
              <a:rPr lang="en-US" sz="1600" dirty="0"/>
              <a:t> adjective instances in fact have an intensifier in spoken German </a:t>
            </a:r>
            <a:r>
              <a:rPr lang="en-US" sz="1600" dirty="0">
                <a:solidFill>
                  <a:schemeClr val="bg1">
                    <a:lumMod val="50000"/>
                  </a:schemeClr>
                </a:solidFill>
              </a:rPr>
              <a:t>(Stratton 2020)</a:t>
            </a:r>
          </a:p>
          <a:p>
            <a:pPr lvl="2"/>
            <a:r>
              <a:rPr lang="en-US" sz="1600" dirty="0"/>
              <a:t>Large variability across age groups and individuals</a:t>
            </a:r>
          </a:p>
          <a:p>
            <a:pPr lvl="2"/>
            <a:endParaRPr lang="en-DE" sz="1600" dirty="0"/>
          </a:p>
        </p:txBody>
      </p:sp>
    </p:spTree>
    <p:extLst>
      <p:ext uri="{BB962C8B-B14F-4D97-AF65-F5344CB8AC3E}">
        <p14:creationId xmlns:p14="http://schemas.microsoft.com/office/powerpoint/2010/main" val="34175341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079B42-D93E-516D-B433-92A241F9B23D}"/>
              </a:ext>
            </a:extLst>
          </p:cNvPr>
          <p:cNvSpPr>
            <a:spLocks noGrp="1"/>
          </p:cNvSpPr>
          <p:nvPr>
            <p:ph type="title"/>
          </p:nvPr>
        </p:nvSpPr>
        <p:spPr/>
        <p:txBody>
          <a:bodyPr/>
          <a:lstStyle/>
          <a:p>
            <a:r>
              <a:rPr lang="en-DE" dirty="0"/>
              <a:t>Intensifiers in CMC</a:t>
            </a:r>
          </a:p>
        </p:txBody>
      </p:sp>
      <p:sp>
        <p:nvSpPr>
          <p:cNvPr id="3" name="Content Placeholder 2">
            <a:extLst>
              <a:ext uri="{FF2B5EF4-FFF2-40B4-BE49-F238E27FC236}">
                <a16:creationId xmlns:a16="http://schemas.microsoft.com/office/drawing/2014/main" id="{7752DF7A-4D28-4678-0A0E-E4815B19543E}"/>
              </a:ext>
            </a:extLst>
          </p:cNvPr>
          <p:cNvSpPr>
            <a:spLocks noGrp="1"/>
          </p:cNvSpPr>
          <p:nvPr>
            <p:ph idx="1"/>
          </p:nvPr>
        </p:nvSpPr>
        <p:spPr>
          <a:xfrm>
            <a:off x="468000" y="918000"/>
            <a:ext cx="7560000" cy="1077686"/>
          </a:xfrm>
        </p:spPr>
        <p:txBody>
          <a:bodyPr/>
          <a:lstStyle/>
          <a:p>
            <a:pPr lvl="2"/>
            <a:r>
              <a:rPr lang="en-US" sz="1600" dirty="0"/>
              <a:t>Variability of intensifiers has long been reported</a:t>
            </a:r>
          </a:p>
          <a:p>
            <a:pPr lvl="2"/>
            <a:r>
              <a:rPr lang="en-US" sz="1600" dirty="0"/>
              <a:t>Relative frequency of established (‘really, absolutely, very’) and more informal (‘totally, crazy, extremely, …’) intensifiers</a:t>
            </a:r>
          </a:p>
          <a:p>
            <a:pPr marL="0" lvl="2" indent="0">
              <a:buNone/>
            </a:pPr>
            <a:endParaRPr lang="en-US" sz="1600" dirty="0"/>
          </a:p>
          <a:p>
            <a:pPr lvl="2"/>
            <a:endParaRPr lang="en-DE" sz="1600" dirty="0"/>
          </a:p>
        </p:txBody>
      </p:sp>
      <p:sp>
        <p:nvSpPr>
          <p:cNvPr id="4" name="Footer Placeholder 3">
            <a:extLst>
              <a:ext uri="{FF2B5EF4-FFF2-40B4-BE49-F238E27FC236}">
                <a16:creationId xmlns:a16="http://schemas.microsoft.com/office/drawing/2014/main" id="{DA4D7770-D286-2C59-C428-F1520030BE54}"/>
              </a:ext>
            </a:extLst>
          </p:cNvPr>
          <p:cNvSpPr>
            <a:spLocks noGrp="1"/>
          </p:cNvSpPr>
          <p:nvPr>
            <p:ph type="ftr" sz="quarter" idx="11"/>
          </p:nvPr>
        </p:nvSpPr>
        <p:spPr/>
        <p:txBody>
          <a:bodyPr/>
          <a:lstStyle/>
          <a:p>
            <a:r>
              <a:rPr lang="de-DE"/>
              <a:t>Scheffler | Individual linguistic variation in social media</a:t>
            </a:r>
            <a:endParaRPr lang="de-DE" dirty="0"/>
          </a:p>
        </p:txBody>
      </p:sp>
      <p:sp>
        <p:nvSpPr>
          <p:cNvPr id="5" name="Slide Number Placeholder 4">
            <a:extLst>
              <a:ext uri="{FF2B5EF4-FFF2-40B4-BE49-F238E27FC236}">
                <a16:creationId xmlns:a16="http://schemas.microsoft.com/office/drawing/2014/main" id="{52F0BB9A-7419-5CD7-6B5B-32BC07336B06}"/>
              </a:ext>
            </a:extLst>
          </p:cNvPr>
          <p:cNvSpPr>
            <a:spLocks noGrp="1"/>
          </p:cNvSpPr>
          <p:nvPr>
            <p:ph type="sldNum" sz="quarter" idx="12"/>
          </p:nvPr>
        </p:nvSpPr>
        <p:spPr/>
        <p:txBody>
          <a:bodyPr/>
          <a:lstStyle/>
          <a:p>
            <a:fld id="{6C8FC03C-C266-4645-ABC5-645062898383}" type="slidenum">
              <a:rPr lang="de-DE" smtClean="0"/>
              <a:pPr/>
              <a:t>37</a:t>
            </a:fld>
            <a:r>
              <a:rPr lang="de-DE"/>
              <a:t> </a:t>
            </a:r>
            <a:endParaRPr lang="de-DE" dirty="0"/>
          </a:p>
        </p:txBody>
      </p:sp>
      <p:pic>
        <p:nvPicPr>
          <p:cNvPr id="12" name="Picture 11">
            <a:extLst>
              <a:ext uri="{FF2B5EF4-FFF2-40B4-BE49-F238E27FC236}">
                <a16:creationId xmlns:a16="http://schemas.microsoft.com/office/drawing/2014/main" id="{EA64927D-C218-C3ED-409D-58AA86B966E4}"/>
              </a:ext>
            </a:extLst>
          </p:cNvPr>
          <p:cNvPicPr>
            <a:picLocks noChangeAspect="1"/>
          </p:cNvPicPr>
          <p:nvPr/>
        </p:nvPicPr>
        <p:blipFill>
          <a:blip r:embed="rId2"/>
          <a:stretch>
            <a:fillRect/>
          </a:stretch>
        </p:blipFill>
        <p:spPr>
          <a:xfrm>
            <a:off x="3853500" y="1923678"/>
            <a:ext cx="5184576" cy="2523769"/>
          </a:xfrm>
          <a:prstGeom prst="rect">
            <a:avLst/>
          </a:prstGeom>
        </p:spPr>
      </p:pic>
      <p:sp>
        <p:nvSpPr>
          <p:cNvPr id="13" name="Content Placeholder 2">
            <a:extLst>
              <a:ext uri="{FF2B5EF4-FFF2-40B4-BE49-F238E27FC236}">
                <a16:creationId xmlns:a16="http://schemas.microsoft.com/office/drawing/2014/main" id="{049A7146-C4BF-33C8-2959-B8BE91EA5F5F}"/>
              </a:ext>
            </a:extLst>
          </p:cNvPr>
          <p:cNvSpPr txBox="1">
            <a:spLocks/>
          </p:cNvSpPr>
          <p:nvPr/>
        </p:nvSpPr>
        <p:spPr>
          <a:xfrm>
            <a:off x="468000" y="1767189"/>
            <a:ext cx="3385500" cy="2523770"/>
          </a:xfrm>
          <a:prstGeom prst="rect">
            <a:avLst/>
          </a:prstGeom>
        </p:spPr>
        <p:txBody>
          <a:bodyPr vert="horz" lIns="0" tIns="0" rIns="0" bIns="0" rtlCol="0" anchor="t" anchorCtr="0">
            <a:noAutofit/>
          </a:bodyPr>
          <a:lstStyle>
            <a:lvl1pPr marL="0" indent="0" algn="l" defTabSz="685800" rtl="0" eaLnBrk="1" latinLnBrk="0" hangingPunct="1">
              <a:lnSpc>
                <a:spcPts val="1800"/>
              </a:lnSpc>
              <a:spcBef>
                <a:spcPts val="0"/>
              </a:spcBef>
              <a:spcAft>
                <a:spcPts val="1200"/>
              </a:spcAft>
              <a:buSzPct val="75000"/>
              <a:buFont typeface="Arial" panose="020B0604020202020204" pitchFamily="34" charset="0"/>
              <a:buNone/>
              <a:defRPr sz="1500" b="1" kern="1200" baseline="0">
                <a:solidFill>
                  <a:schemeClr val="tx2"/>
                </a:solidFill>
                <a:latin typeface="+mn-lt"/>
                <a:ea typeface="+mn-ea"/>
                <a:cs typeface="+mn-cs"/>
              </a:defRPr>
            </a:lvl1pPr>
            <a:lvl2pPr marL="0" indent="0" algn="l" defTabSz="234000" rtl="0" eaLnBrk="1" latinLnBrk="0" hangingPunct="1">
              <a:lnSpc>
                <a:spcPts val="1800"/>
              </a:lnSpc>
              <a:spcBef>
                <a:spcPts val="0"/>
              </a:spcBef>
              <a:spcAft>
                <a:spcPts val="600"/>
              </a:spcAft>
              <a:buSzPct val="75000"/>
              <a:buFont typeface="Arial" panose="020B0604020202020204" pitchFamily="34" charset="0"/>
              <a:buNone/>
              <a:tabLst>
                <a:tab pos="234000" algn="l"/>
              </a:tabLst>
              <a:defRPr sz="1500" kern="1200" baseline="0">
                <a:solidFill>
                  <a:schemeClr val="tx2"/>
                </a:solidFill>
                <a:latin typeface="+mn-lt"/>
                <a:ea typeface="+mn-ea"/>
                <a:cs typeface="+mn-cs"/>
              </a:defRPr>
            </a:lvl2pPr>
            <a:lvl3pPr marL="234000" indent="-234000" algn="l" defTabSz="234000" rtl="0" eaLnBrk="1" latinLnBrk="0" hangingPunct="1">
              <a:lnSpc>
                <a:spcPts val="1800"/>
              </a:lnSpc>
              <a:spcBef>
                <a:spcPts val="0"/>
              </a:spcBef>
              <a:spcAft>
                <a:spcPts val="600"/>
              </a:spcAft>
              <a:buClr>
                <a:schemeClr val="bg2"/>
              </a:buClr>
              <a:buSzPct val="100000"/>
              <a:buFont typeface="Wingdings" panose="05000000000000000000" pitchFamily="2" charset="2"/>
              <a:buChar char="§"/>
              <a:tabLst>
                <a:tab pos="234000" algn="l"/>
              </a:tabLst>
              <a:defRPr sz="1500" kern="1200" baseline="0">
                <a:solidFill>
                  <a:schemeClr val="tx2"/>
                </a:solidFill>
                <a:latin typeface="+mn-lt"/>
                <a:ea typeface="+mn-ea"/>
                <a:cs typeface="+mn-cs"/>
              </a:defRPr>
            </a:lvl3pPr>
            <a:lvl4pPr marL="468000" indent="-234000" algn="l" defTabSz="234000" rtl="0" eaLnBrk="1" latinLnBrk="0" hangingPunct="1">
              <a:lnSpc>
                <a:spcPts val="1800"/>
              </a:lnSpc>
              <a:spcBef>
                <a:spcPts val="0"/>
              </a:spcBef>
              <a:spcAft>
                <a:spcPts val="600"/>
              </a:spcAft>
              <a:buClr>
                <a:schemeClr val="tx2"/>
              </a:buClr>
              <a:buSzPct val="100000"/>
              <a:buFont typeface="Wingdings" panose="05000000000000000000" pitchFamily="2" charset="2"/>
              <a:buChar char="§"/>
              <a:tabLst>
                <a:tab pos="234000" algn="l"/>
              </a:tabLst>
              <a:defRPr sz="1500" kern="1200" baseline="0">
                <a:solidFill>
                  <a:schemeClr val="tx2"/>
                </a:solidFill>
                <a:latin typeface="+mn-lt"/>
                <a:ea typeface="+mn-ea"/>
                <a:cs typeface="+mn-cs"/>
              </a:defRPr>
            </a:lvl4pPr>
            <a:lvl5pPr marL="702000" indent="-234000" algn="l" defTabSz="234000" rtl="0" eaLnBrk="1" latinLnBrk="0" hangingPunct="1">
              <a:lnSpc>
                <a:spcPts val="1800"/>
              </a:lnSpc>
              <a:spcBef>
                <a:spcPts val="0"/>
              </a:spcBef>
              <a:spcAft>
                <a:spcPts val="600"/>
              </a:spcAft>
              <a:buClr>
                <a:schemeClr val="tx2"/>
              </a:buClr>
              <a:buSzPct val="100000"/>
              <a:buFont typeface="Wingdings" panose="05000000000000000000" pitchFamily="2" charset="2"/>
              <a:buChar char="§"/>
              <a:tabLst>
                <a:tab pos="234000" algn="l"/>
              </a:tabLst>
              <a:defRPr sz="1500" kern="1200" baseline="0">
                <a:solidFill>
                  <a:schemeClr val="tx2"/>
                </a:solidFill>
                <a:latin typeface="+mn-lt"/>
                <a:ea typeface="+mn-ea"/>
                <a:cs typeface="+mn-cs"/>
              </a:defRPr>
            </a:lvl5pPr>
            <a:lvl6pPr marL="0" indent="0" algn="l" defTabSz="234000" rtl="0" eaLnBrk="1" latinLnBrk="0" hangingPunct="1">
              <a:lnSpc>
                <a:spcPts val="1800"/>
              </a:lnSpc>
              <a:spcBef>
                <a:spcPts val="0"/>
              </a:spcBef>
              <a:spcAft>
                <a:spcPts val="600"/>
              </a:spcAft>
              <a:buSzPct val="75000"/>
              <a:buFont typeface="+mj-lt"/>
              <a:buNone/>
              <a:tabLst>
                <a:tab pos="234000" algn="l"/>
              </a:tabLst>
              <a:defRPr sz="1500" kern="1200" baseline="0">
                <a:solidFill>
                  <a:schemeClr val="tx2"/>
                </a:solidFill>
                <a:latin typeface="+mn-lt"/>
                <a:ea typeface="+mn-ea"/>
                <a:cs typeface="+mn-cs"/>
              </a:defRPr>
            </a:lvl6pPr>
            <a:lvl7pPr marL="0" indent="0" algn="l" defTabSz="234000" rtl="0" eaLnBrk="1" latinLnBrk="0" hangingPunct="1">
              <a:lnSpc>
                <a:spcPts val="1800"/>
              </a:lnSpc>
              <a:spcBef>
                <a:spcPts val="0"/>
              </a:spcBef>
              <a:spcAft>
                <a:spcPts val="600"/>
              </a:spcAft>
              <a:buSzPct val="75000"/>
              <a:buFont typeface="Arial" panose="020B0604020202020204" pitchFamily="34" charset="0"/>
              <a:buNone/>
              <a:tabLst>
                <a:tab pos="234000" algn="l"/>
              </a:tabLst>
              <a:defRPr sz="1500" kern="1200" baseline="0">
                <a:solidFill>
                  <a:schemeClr val="tx2"/>
                </a:solidFill>
                <a:latin typeface="+mn-lt"/>
                <a:ea typeface="+mn-ea"/>
                <a:cs typeface="+mn-cs"/>
              </a:defRPr>
            </a:lvl7pPr>
            <a:lvl8pPr marL="0" indent="0" algn="l" defTabSz="234000" rtl="0" eaLnBrk="1" latinLnBrk="0" hangingPunct="1">
              <a:lnSpc>
                <a:spcPts val="1800"/>
              </a:lnSpc>
              <a:spcBef>
                <a:spcPts val="0"/>
              </a:spcBef>
              <a:spcAft>
                <a:spcPts val="600"/>
              </a:spcAft>
              <a:buSzPct val="75000"/>
              <a:buFont typeface="Arial" panose="020B0604020202020204" pitchFamily="34" charset="0"/>
              <a:buNone/>
              <a:tabLst>
                <a:tab pos="234000" algn="l"/>
              </a:tabLst>
              <a:defRPr sz="1500" kern="1200" baseline="0">
                <a:solidFill>
                  <a:schemeClr val="tx2"/>
                </a:solidFill>
                <a:latin typeface="+mn-lt"/>
                <a:ea typeface="+mn-ea"/>
                <a:cs typeface="+mn-cs"/>
              </a:defRPr>
            </a:lvl8pPr>
            <a:lvl9pPr marL="0" indent="0" algn="l" defTabSz="234000" rtl="0" eaLnBrk="1" latinLnBrk="0" hangingPunct="1">
              <a:lnSpc>
                <a:spcPts val="1800"/>
              </a:lnSpc>
              <a:spcBef>
                <a:spcPts val="0"/>
              </a:spcBef>
              <a:spcAft>
                <a:spcPts val="600"/>
              </a:spcAft>
              <a:buSzPct val="75000"/>
              <a:buFont typeface="Arial" panose="020B0604020202020204" pitchFamily="34" charset="0"/>
              <a:buNone/>
              <a:tabLst>
                <a:tab pos="234000" algn="l"/>
              </a:tabLst>
              <a:defRPr sz="1500" kern="1200" baseline="0">
                <a:solidFill>
                  <a:schemeClr val="tx2"/>
                </a:solidFill>
                <a:latin typeface="+mn-lt"/>
                <a:ea typeface="+mn-ea"/>
                <a:cs typeface="+mn-cs"/>
              </a:defRPr>
            </a:lvl9pPr>
          </a:lstStyle>
          <a:p>
            <a:pPr lvl="2"/>
            <a:endParaRPr lang="en-US" sz="1600" dirty="0"/>
          </a:p>
          <a:p>
            <a:pPr lvl="2"/>
            <a:r>
              <a:rPr lang="en-US" sz="1600" dirty="0"/>
              <a:t>Manual annotation of intensifiers</a:t>
            </a:r>
          </a:p>
          <a:p>
            <a:pPr lvl="2"/>
            <a:r>
              <a:rPr lang="en-DE" sz="1600" dirty="0"/>
              <a:t>Top 5: </a:t>
            </a:r>
            <a:r>
              <a:rPr lang="en-DE" sz="1600" i="1" dirty="0"/>
              <a:t>so, sehr, ganz, gar, wirklich</a:t>
            </a:r>
          </a:p>
          <a:p>
            <a:pPr lvl="2"/>
            <a:r>
              <a:rPr lang="en-DE" sz="1600" dirty="0"/>
              <a:t>Most frequent: ‘so’ (occurs 3552 times)</a:t>
            </a:r>
          </a:p>
        </p:txBody>
      </p:sp>
    </p:spTree>
    <p:extLst>
      <p:ext uri="{BB962C8B-B14F-4D97-AF65-F5344CB8AC3E}">
        <p14:creationId xmlns:p14="http://schemas.microsoft.com/office/powerpoint/2010/main" val="19941194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10" descr="intensifiers-individual.png">
            <a:extLst>
              <a:ext uri="{FF2B5EF4-FFF2-40B4-BE49-F238E27FC236}">
                <a16:creationId xmlns:a16="http://schemas.microsoft.com/office/drawing/2014/main" id="{FFB9ED18-FA1E-94E8-C902-D3900E578915}"/>
              </a:ext>
            </a:extLst>
          </p:cNvPr>
          <p:cNvPicPr>
            <a:picLocks noChangeAspect="1"/>
          </p:cNvPicPr>
          <p:nvPr/>
        </p:nvPicPr>
        <p:blipFill>
          <a:blip r:embed="rId2" cstate="print">
            <a:extLst>
              <a:ext uri="{28A0092B-C50C-407E-A947-70E740481C1C}">
                <a14:useLocalDpi xmlns:a14="http://schemas.microsoft.com/office/drawing/2010/main" val="0"/>
              </a:ext>
            </a:extLst>
          </a:blip>
          <a:srcRect t="-22350" b="-22350"/>
          <a:stretch>
            <a:fillRect/>
          </a:stretch>
        </p:blipFill>
        <p:spPr>
          <a:xfrm>
            <a:off x="107803" y="658054"/>
            <a:ext cx="8928394" cy="4306439"/>
          </a:xfrm>
          <a:prstGeom prst="rect">
            <a:avLst/>
          </a:prstGeom>
        </p:spPr>
      </p:pic>
      <p:sp>
        <p:nvSpPr>
          <p:cNvPr id="4" name="Title 3">
            <a:extLst>
              <a:ext uri="{FF2B5EF4-FFF2-40B4-BE49-F238E27FC236}">
                <a16:creationId xmlns:a16="http://schemas.microsoft.com/office/drawing/2014/main" id="{7B4A1E59-6BC5-3D68-9B6E-2851E1E3262D}"/>
              </a:ext>
            </a:extLst>
          </p:cNvPr>
          <p:cNvSpPr>
            <a:spLocks noGrp="1"/>
          </p:cNvSpPr>
          <p:nvPr>
            <p:ph type="title"/>
          </p:nvPr>
        </p:nvSpPr>
        <p:spPr/>
        <p:txBody>
          <a:bodyPr/>
          <a:lstStyle/>
          <a:p>
            <a:r>
              <a:rPr lang="en-DE" dirty="0"/>
              <a:t>Individual variation in intensifier usage</a:t>
            </a:r>
          </a:p>
        </p:txBody>
      </p:sp>
      <p:sp>
        <p:nvSpPr>
          <p:cNvPr id="5" name="Content Placeholder 4">
            <a:extLst>
              <a:ext uri="{FF2B5EF4-FFF2-40B4-BE49-F238E27FC236}">
                <a16:creationId xmlns:a16="http://schemas.microsoft.com/office/drawing/2014/main" id="{65922598-37F2-FFF5-F56F-1019E16FAFF6}"/>
              </a:ext>
            </a:extLst>
          </p:cNvPr>
          <p:cNvSpPr>
            <a:spLocks noGrp="1"/>
          </p:cNvSpPr>
          <p:nvPr>
            <p:ph idx="1"/>
          </p:nvPr>
        </p:nvSpPr>
        <p:spPr/>
        <p:txBody>
          <a:bodyPr/>
          <a:lstStyle/>
          <a:p>
            <a:pPr lvl="1"/>
            <a:r>
              <a:rPr lang="en-US" dirty="0"/>
              <a:t>P</a:t>
            </a:r>
            <a:r>
              <a:rPr lang="en-DE" dirty="0"/>
              <a:t>ercentage of formal intensifiers (</a:t>
            </a:r>
            <a:r>
              <a:rPr lang="en-DE" i="1" dirty="0"/>
              <a:t>wirklich, sehr, absolut = really, very, absolutely</a:t>
            </a:r>
            <a:r>
              <a:rPr lang="en-DE" dirty="0"/>
              <a:t>)</a:t>
            </a:r>
          </a:p>
        </p:txBody>
      </p:sp>
      <p:sp>
        <p:nvSpPr>
          <p:cNvPr id="7" name="Footer Placeholder 3">
            <a:extLst>
              <a:ext uri="{FF2B5EF4-FFF2-40B4-BE49-F238E27FC236}">
                <a16:creationId xmlns:a16="http://schemas.microsoft.com/office/drawing/2014/main" id="{F7A80668-C369-98CB-BE48-C1B04570A114}"/>
              </a:ext>
            </a:extLst>
          </p:cNvPr>
          <p:cNvSpPr>
            <a:spLocks noGrp="1"/>
          </p:cNvSpPr>
          <p:nvPr>
            <p:ph type="ftr" sz="quarter" idx="11"/>
          </p:nvPr>
        </p:nvSpPr>
        <p:spPr>
          <a:xfrm>
            <a:off x="720000" y="4752000"/>
            <a:ext cx="6300000" cy="108000"/>
          </a:xfrm>
        </p:spPr>
        <p:txBody>
          <a:bodyPr/>
          <a:lstStyle/>
          <a:p>
            <a:r>
              <a:rPr lang="de-DE" dirty="0"/>
              <a:t>Scheffler | Individual </a:t>
            </a:r>
            <a:r>
              <a:rPr lang="de-DE" dirty="0" err="1"/>
              <a:t>linguistic</a:t>
            </a:r>
            <a:r>
              <a:rPr lang="de-DE" dirty="0"/>
              <a:t> </a:t>
            </a:r>
            <a:r>
              <a:rPr lang="de-DE" dirty="0" err="1"/>
              <a:t>variation</a:t>
            </a:r>
            <a:r>
              <a:rPr lang="de-DE" dirty="0"/>
              <a:t> in social </a:t>
            </a:r>
            <a:r>
              <a:rPr lang="de-DE" dirty="0" err="1"/>
              <a:t>media</a:t>
            </a:r>
            <a:endParaRPr lang="de-DE" dirty="0"/>
          </a:p>
        </p:txBody>
      </p:sp>
      <p:sp>
        <p:nvSpPr>
          <p:cNvPr id="8" name="Slide Number Placeholder 4">
            <a:extLst>
              <a:ext uri="{FF2B5EF4-FFF2-40B4-BE49-F238E27FC236}">
                <a16:creationId xmlns:a16="http://schemas.microsoft.com/office/drawing/2014/main" id="{C213EE0E-9E2D-BB59-9C4D-2135CFA6912B}"/>
              </a:ext>
            </a:extLst>
          </p:cNvPr>
          <p:cNvSpPr>
            <a:spLocks noGrp="1"/>
          </p:cNvSpPr>
          <p:nvPr>
            <p:ph type="sldNum" sz="quarter" idx="12"/>
          </p:nvPr>
        </p:nvSpPr>
        <p:spPr>
          <a:xfrm>
            <a:off x="324000" y="4752000"/>
            <a:ext cx="252000" cy="108000"/>
          </a:xfrm>
        </p:spPr>
        <p:txBody>
          <a:bodyPr/>
          <a:lstStyle/>
          <a:p>
            <a:fld id="{6C8FC03C-C266-4645-ABC5-645062898383}" type="slidenum">
              <a:rPr lang="de-DE" smtClean="0"/>
              <a:pPr/>
              <a:t>38</a:t>
            </a:fld>
            <a:r>
              <a:rPr lang="de-DE"/>
              <a:t> </a:t>
            </a:r>
            <a:endParaRPr lang="de-DE" dirty="0"/>
          </a:p>
        </p:txBody>
      </p:sp>
      <p:sp>
        <p:nvSpPr>
          <p:cNvPr id="9" name="Oval 8">
            <a:extLst>
              <a:ext uri="{FF2B5EF4-FFF2-40B4-BE49-F238E27FC236}">
                <a16:creationId xmlns:a16="http://schemas.microsoft.com/office/drawing/2014/main" id="{FD7AF040-62A7-E2EA-81B0-725FB85B96D3}"/>
              </a:ext>
            </a:extLst>
          </p:cNvPr>
          <p:cNvSpPr/>
          <p:nvPr/>
        </p:nvSpPr>
        <p:spPr>
          <a:xfrm>
            <a:off x="-828600" y="1563638"/>
            <a:ext cx="5529378" cy="2219536"/>
          </a:xfrm>
          <a:prstGeom prst="ellipse">
            <a:avLst/>
          </a:prstGeom>
          <a:noFill/>
          <a:ln w="25400">
            <a:solidFill>
              <a:schemeClr val="bg2"/>
            </a:solidFill>
          </a:ln>
          <a:scene3d>
            <a:camera prst="obliqueTopRight"/>
            <a:lightRig rig="threePt" dir="tl"/>
          </a:scene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2"/>
              </a:solidFill>
            </a:endParaRPr>
          </a:p>
        </p:txBody>
      </p:sp>
      <p:sp>
        <p:nvSpPr>
          <p:cNvPr id="10" name="TextBox 9">
            <a:extLst>
              <a:ext uri="{FF2B5EF4-FFF2-40B4-BE49-F238E27FC236}">
                <a16:creationId xmlns:a16="http://schemas.microsoft.com/office/drawing/2014/main" id="{8D103895-5169-8D92-ACAD-48C80D0115EC}"/>
              </a:ext>
            </a:extLst>
          </p:cNvPr>
          <p:cNvSpPr txBox="1"/>
          <p:nvPr/>
        </p:nvSpPr>
        <p:spPr>
          <a:xfrm>
            <a:off x="67728" y="4245960"/>
            <a:ext cx="3561364" cy="300082"/>
          </a:xfrm>
          <a:prstGeom prst="rect">
            <a:avLst/>
          </a:prstGeom>
          <a:noFill/>
          <a:ln>
            <a:solidFill>
              <a:schemeClr val="bg2"/>
            </a:solidFill>
          </a:ln>
        </p:spPr>
        <p:txBody>
          <a:bodyPr wrap="square" rtlCol="0">
            <a:spAutoFit/>
          </a:bodyPr>
          <a:lstStyle/>
          <a:p>
            <a:r>
              <a:rPr lang="en-US" dirty="0">
                <a:solidFill>
                  <a:schemeClr val="bg2"/>
                </a:solidFill>
              </a:rPr>
              <a:t>~ same usage in blogs/tweets</a:t>
            </a:r>
          </a:p>
        </p:txBody>
      </p:sp>
      <p:sp>
        <p:nvSpPr>
          <p:cNvPr id="11" name="Oval 10">
            <a:extLst>
              <a:ext uri="{FF2B5EF4-FFF2-40B4-BE49-F238E27FC236}">
                <a16:creationId xmlns:a16="http://schemas.microsoft.com/office/drawing/2014/main" id="{AC05DD5F-F092-205E-F23E-28A37FB48A1C}"/>
              </a:ext>
            </a:extLst>
          </p:cNvPr>
          <p:cNvSpPr/>
          <p:nvPr/>
        </p:nvSpPr>
        <p:spPr>
          <a:xfrm>
            <a:off x="4592095" y="1244189"/>
            <a:ext cx="5486072" cy="2219536"/>
          </a:xfrm>
          <a:prstGeom prst="ellipse">
            <a:avLst/>
          </a:prstGeom>
          <a:noFill/>
          <a:ln w="25400">
            <a:solidFill>
              <a:schemeClr val="bg2"/>
            </a:solidFill>
          </a:ln>
          <a:scene3d>
            <a:camera prst="obliqueTopRight"/>
            <a:lightRig rig="threePt" dir="tl"/>
          </a:scene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2"/>
              </a:solidFill>
            </a:endParaRPr>
          </a:p>
        </p:txBody>
      </p:sp>
      <p:sp>
        <p:nvSpPr>
          <p:cNvPr id="12" name="TextBox 11">
            <a:extLst>
              <a:ext uri="{FF2B5EF4-FFF2-40B4-BE49-F238E27FC236}">
                <a16:creationId xmlns:a16="http://schemas.microsoft.com/office/drawing/2014/main" id="{DBA21FBB-2045-F557-3949-D7B8C8D10A78}"/>
              </a:ext>
            </a:extLst>
          </p:cNvPr>
          <p:cNvSpPr txBox="1"/>
          <p:nvPr/>
        </p:nvSpPr>
        <p:spPr>
          <a:xfrm>
            <a:off x="5946778" y="4249873"/>
            <a:ext cx="2845558" cy="300082"/>
          </a:xfrm>
          <a:prstGeom prst="rect">
            <a:avLst/>
          </a:prstGeom>
          <a:noFill/>
          <a:ln>
            <a:solidFill>
              <a:schemeClr val="bg2"/>
            </a:solidFill>
          </a:ln>
        </p:spPr>
        <p:txBody>
          <a:bodyPr wrap="square" rtlCol="0">
            <a:spAutoFit/>
          </a:bodyPr>
          <a:lstStyle/>
          <a:p>
            <a:r>
              <a:rPr lang="en-US" dirty="0">
                <a:solidFill>
                  <a:schemeClr val="bg2"/>
                </a:solidFill>
              </a:rPr>
              <a:t>~ more formal in blogs</a:t>
            </a:r>
          </a:p>
        </p:txBody>
      </p:sp>
    </p:spTree>
    <p:extLst>
      <p:ext uri="{BB962C8B-B14F-4D97-AF65-F5344CB8AC3E}">
        <p14:creationId xmlns:p14="http://schemas.microsoft.com/office/powerpoint/2010/main" val="3382766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450F36CF-3348-7251-213D-19D2480FB4B1}"/>
              </a:ext>
            </a:extLst>
          </p:cNvPr>
          <p:cNvPicPr>
            <a:picLocks noGrp="1" noChangeAspect="1"/>
          </p:cNvPicPr>
          <p:nvPr>
            <p:ph idx="1"/>
          </p:nvPr>
        </p:nvPicPr>
        <p:blipFill>
          <a:blip r:embed="rId2"/>
          <a:stretch>
            <a:fillRect/>
          </a:stretch>
        </p:blipFill>
        <p:spPr>
          <a:xfrm>
            <a:off x="1561552" y="987574"/>
            <a:ext cx="6020895" cy="3471026"/>
          </a:xfrm>
        </p:spPr>
      </p:pic>
      <p:sp>
        <p:nvSpPr>
          <p:cNvPr id="2" name="Title 1">
            <a:extLst>
              <a:ext uri="{FF2B5EF4-FFF2-40B4-BE49-F238E27FC236}">
                <a16:creationId xmlns:a16="http://schemas.microsoft.com/office/drawing/2014/main" id="{82819219-1932-607D-65A2-4E4260146429}"/>
              </a:ext>
            </a:extLst>
          </p:cNvPr>
          <p:cNvSpPr>
            <a:spLocks noGrp="1"/>
          </p:cNvSpPr>
          <p:nvPr>
            <p:ph type="title"/>
          </p:nvPr>
        </p:nvSpPr>
        <p:spPr/>
        <p:txBody>
          <a:bodyPr/>
          <a:lstStyle/>
          <a:p>
            <a:r>
              <a:rPr lang="en-DE" dirty="0"/>
              <a:t>Intensifier usage varies by medium and register</a:t>
            </a:r>
          </a:p>
        </p:txBody>
      </p:sp>
      <p:sp>
        <p:nvSpPr>
          <p:cNvPr id="4" name="Footer Placeholder 3">
            <a:extLst>
              <a:ext uri="{FF2B5EF4-FFF2-40B4-BE49-F238E27FC236}">
                <a16:creationId xmlns:a16="http://schemas.microsoft.com/office/drawing/2014/main" id="{DB33F7C6-E89E-0797-2D1A-3F3FD9260F02}"/>
              </a:ext>
            </a:extLst>
          </p:cNvPr>
          <p:cNvSpPr>
            <a:spLocks noGrp="1"/>
          </p:cNvSpPr>
          <p:nvPr>
            <p:ph type="ftr" sz="quarter" idx="11"/>
          </p:nvPr>
        </p:nvSpPr>
        <p:spPr/>
        <p:txBody>
          <a:bodyPr/>
          <a:lstStyle/>
          <a:p>
            <a:r>
              <a:rPr lang="de-DE" dirty="0"/>
              <a:t>Scheffler | Individual </a:t>
            </a:r>
            <a:r>
              <a:rPr lang="de-DE" dirty="0" err="1"/>
              <a:t>linguistic</a:t>
            </a:r>
            <a:r>
              <a:rPr lang="de-DE" dirty="0"/>
              <a:t> </a:t>
            </a:r>
            <a:r>
              <a:rPr lang="de-DE" dirty="0" err="1"/>
              <a:t>variation</a:t>
            </a:r>
            <a:r>
              <a:rPr lang="de-DE" dirty="0"/>
              <a:t> in social </a:t>
            </a:r>
            <a:r>
              <a:rPr lang="de-DE" dirty="0" err="1"/>
              <a:t>media</a:t>
            </a:r>
            <a:endParaRPr lang="de-DE" dirty="0"/>
          </a:p>
        </p:txBody>
      </p:sp>
      <p:sp>
        <p:nvSpPr>
          <p:cNvPr id="5" name="Slide Number Placeholder 4">
            <a:extLst>
              <a:ext uri="{FF2B5EF4-FFF2-40B4-BE49-F238E27FC236}">
                <a16:creationId xmlns:a16="http://schemas.microsoft.com/office/drawing/2014/main" id="{CA5826BE-C1A8-5105-CE32-36E4DD383A22}"/>
              </a:ext>
            </a:extLst>
          </p:cNvPr>
          <p:cNvSpPr>
            <a:spLocks noGrp="1"/>
          </p:cNvSpPr>
          <p:nvPr>
            <p:ph type="sldNum" sz="quarter" idx="12"/>
          </p:nvPr>
        </p:nvSpPr>
        <p:spPr/>
        <p:txBody>
          <a:bodyPr/>
          <a:lstStyle/>
          <a:p>
            <a:fld id="{6C8FC03C-C266-4645-ABC5-645062898383}" type="slidenum">
              <a:rPr lang="de-DE" smtClean="0"/>
              <a:pPr/>
              <a:t>39</a:t>
            </a:fld>
            <a:r>
              <a:rPr lang="de-DE"/>
              <a:t> </a:t>
            </a:r>
            <a:endParaRPr lang="de-DE" dirty="0"/>
          </a:p>
        </p:txBody>
      </p:sp>
      <p:sp>
        <p:nvSpPr>
          <p:cNvPr id="8" name="Left Bracket 7">
            <a:extLst>
              <a:ext uri="{FF2B5EF4-FFF2-40B4-BE49-F238E27FC236}">
                <a16:creationId xmlns:a16="http://schemas.microsoft.com/office/drawing/2014/main" id="{E5D632FC-1D82-AB15-3913-B224DE8B1174}"/>
              </a:ext>
            </a:extLst>
          </p:cNvPr>
          <p:cNvSpPr/>
          <p:nvPr/>
        </p:nvSpPr>
        <p:spPr>
          <a:xfrm rot="5400000">
            <a:off x="6012160" y="1707654"/>
            <a:ext cx="72008" cy="360040"/>
          </a:xfrm>
          <a:prstGeom prst="leftBracket">
            <a:avLst/>
          </a:prstGeom>
          <a:ln w="25400">
            <a:solidFill>
              <a:schemeClr val="bg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DE"/>
          </a:p>
        </p:txBody>
      </p:sp>
      <p:sp>
        <p:nvSpPr>
          <p:cNvPr id="9" name="TextBox 8">
            <a:extLst>
              <a:ext uri="{FF2B5EF4-FFF2-40B4-BE49-F238E27FC236}">
                <a16:creationId xmlns:a16="http://schemas.microsoft.com/office/drawing/2014/main" id="{879CEB25-DF33-550C-9C29-82CD8048BEDC}"/>
              </a:ext>
            </a:extLst>
          </p:cNvPr>
          <p:cNvSpPr txBox="1"/>
          <p:nvPr/>
        </p:nvSpPr>
        <p:spPr>
          <a:xfrm>
            <a:off x="5836604" y="1563638"/>
            <a:ext cx="463588" cy="300082"/>
          </a:xfrm>
          <a:prstGeom prst="rect">
            <a:avLst/>
          </a:prstGeom>
          <a:noFill/>
        </p:spPr>
        <p:txBody>
          <a:bodyPr wrap="none" rtlCol="0">
            <a:spAutoFit/>
          </a:bodyPr>
          <a:lstStyle/>
          <a:p>
            <a:r>
              <a:rPr lang="en-DE" dirty="0">
                <a:solidFill>
                  <a:schemeClr val="bg2"/>
                </a:solidFill>
              </a:rPr>
              <a:t>n.s.</a:t>
            </a:r>
          </a:p>
        </p:txBody>
      </p:sp>
      <p:sp>
        <p:nvSpPr>
          <p:cNvPr id="10" name="Left Bracket 9">
            <a:extLst>
              <a:ext uri="{FF2B5EF4-FFF2-40B4-BE49-F238E27FC236}">
                <a16:creationId xmlns:a16="http://schemas.microsoft.com/office/drawing/2014/main" id="{9074DCA5-6FAA-3BD9-E484-295288D80798}"/>
              </a:ext>
            </a:extLst>
          </p:cNvPr>
          <p:cNvSpPr/>
          <p:nvPr/>
        </p:nvSpPr>
        <p:spPr>
          <a:xfrm rot="5400000">
            <a:off x="3134426" y="967408"/>
            <a:ext cx="80805" cy="1111660"/>
          </a:xfrm>
          <a:prstGeom prst="leftBracket">
            <a:avLst/>
          </a:prstGeom>
          <a:ln w="25400">
            <a:solidFill>
              <a:schemeClr val="bg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DE"/>
          </a:p>
        </p:txBody>
      </p:sp>
      <p:sp>
        <p:nvSpPr>
          <p:cNvPr id="11" name="TextBox 10">
            <a:extLst>
              <a:ext uri="{FF2B5EF4-FFF2-40B4-BE49-F238E27FC236}">
                <a16:creationId xmlns:a16="http://schemas.microsoft.com/office/drawing/2014/main" id="{A55743E9-08FF-ABAA-14F4-E992A042C516}"/>
              </a:ext>
            </a:extLst>
          </p:cNvPr>
          <p:cNvSpPr txBox="1"/>
          <p:nvPr/>
        </p:nvSpPr>
        <p:spPr>
          <a:xfrm>
            <a:off x="2492553" y="1263556"/>
            <a:ext cx="1359367" cy="300082"/>
          </a:xfrm>
          <a:prstGeom prst="rect">
            <a:avLst/>
          </a:prstGeom>
          <a:noFill/>
        </p:spPr>
        <p:txBody>
          <a:bodyPr wrap="square" rtlCol="0">
            <a:spAutoFit/>
          </a:bodyPr>
          <a:lstStyle/>
          <a:p>
            <a:pPr algn="ctr"/>
            <a:r>
              <a:rPr lang="en-DE" dirty="0">
                <a:solidFill>
                  <a:schemeClr val="bg2"/>
                </a:solidFill>
              </a:rPr>
              <a:t>***</a:t>
            </a:r>
          </a:p>
        </p:txBody>
      </p:sp>
      <p:sp>
        <p:nvSpPr>
          <p:cNvPr id="12" name="Left Bracket 11">
            <a:extLst>
              <a:ext uri="{FF2B5EF4-FFF2-40B4-BE49-F238E27FC236}">
                <a16:creationId xmlns:a16="http://schemas.microsoft.com/office/drawing/2014/main" id="{CF3F8573-0168-8289-DF3F-BF73F1679300}"/>
              </a:ext>
            </a:extLst>
          </p:cNvPr>
          <p:cNvSpPr/>
          <p:nvPr/>
        </p:nvSpPr>
        <p:spPr>
          <a:xfrm rot="5400000">
            <a:off x="3741076" y="406152"/>
            <a:ext cx="80804" cy="2534250"/>
          </a:xfrm>
          <a:prstGeom prst="leftBracket">
            <a:avLst/>
          </a:prstGeom>
          <a:ln w="25400">
            <a:solidFill>
              <a:schemeClr val="bg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DE"/>
          </a:p>
        </p:txBody>
      </p:sp>
      <p:sp>
        <p:nvSpPr>
          <p:cNvPr id="13" name="TextBox 12">
            <a:extLst>
              <a:ext uri="{FF2B5EF4-FFF2-40B4-BE49-F238E27FC236}">
                <a16:creationId xmlns:a16="http://schemas.microsoft.com/office/drawing/2014/main" id="{F6656AF3-B93A-01D3-25AD-0CED4B1C1636}"/>
              </a:ext>
            </a:extLst>
          </p:cNvPr>
          <p:cNvSpPr txBox="1"/>
          <p:nvPr/>
        </p:nvSpPr>
        <p:spPr>
          <a:xfrm>
            <a:off x="2555778" y="1410256"/>
            <a:ext cx="2736304" cy="300082"/>
          </a:xfrm>
          <a:prstGeom prst="rect">
            <a:avLst/>
          </a:prstGeom>
          <a:noFill/>
        </p:spPr>
        <p:txBody>
          <a:bodyPr wrap="square" rtlCol="0">
            <a:spAutoFit/>
          </a:bodyPr>
          <a:lstStyle/>
          <a:p>
            <a:pPr algn="ctr"/>
            <a:r>
              <a:rPr lang="en-DE" dirty="0">
                <a:solidFill>
                  <a:schemeClr val="bg2"/>
                </a:solidFill>
              </a:rPr>
              <a:t>***</a:t>
            </a:r>
          </a:p>
        </p:txBody>
      </p:sp>
    </p:spTree>
    <p:extLst>
      <p:ext uri="{BB962C8B-B14F-4D97-AF65-F5344CB8AC3E}">
        <p14:creationId xmlns:p14="http://schemas.microsoft.com/office/powerpoint/2010/main" val="660442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10" grpId="0" animBg="1"/>
      <p:bldP spid="11" grpId="0"/>
      <p:bldP spid="12" grpId="0" animBg="1"/>
      <p:bldP spid="1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334F0EE-4FD0-8113-D458-AE008308872C}"/>
              </a:ext>
            </a:extLst>
          </p:cNvPr>
          <p:cNvSpPr>
            <a:spLocks noGrp="1"/>
          </p:cNvSpPr>
          <p:nvPr>
            <p:ph type="title"/>
          </p:nvPr>
        </p:nvSpPr>
        <p:spPr/>
        <p:txBody>
          <a:bodyPr/>
          <a:lstStyle/>
          <a:p>
            <a:r>
              <a:rPr lang="en-DE" dirty="0"/>
              <a:t>Differences between (social) media</a:t>
            </a:r>
          </a:p>
        </p:txBody>
      </p:sp>
      <p:sp>
        <p:nvSpPr>
          <p:cNvPr id="7" name="Content Placeholder 6">
            <a:extLst>
              <a:ext uri="{FF2B5EF4-FFF2-40B4-BE49-F238E27FC236}">
                <a16:creationId xmlns:a16="http://schemas.microsoft.com/office/drawing/2014/main" id="{76C9A375-ECD7-62E2-B0CB-02ACF30F87DC}"/>
              </a:ext>
            </a:extLst>
          </p:cNvPr>
          <p:cNvSpPr>
            <a:spLocks noGrp="1"/>
          </p:cNvSpPr>
          <p:nvPr>
            <p:ph idx="1"/>
          </p:nvPr>
        </p:nvSpPr>
        <p:spPr/>
        <p:txBody>
          <a:bodyPr/>
          <a:lstStyle/>
          <a:p>
            <a:pPr lvl="2"/>
            <a:r>
              <a:rPr lang="en-US" sz="1600" dirty="0"/>
              <a:t>Conceptual orality continuum </a:t>
            </a:r>
            <a:r>
              <a:rPr lang="en-US" sz="1600" dirty="0">
                <a:solidFill>
                  <a:schemeClr val="bg1">
                    <a:lumMod val="50000"/>
                  </a:schemeClr>
                </a:solidFill>
              </a:rPr>
              <a:t>(Koch/</a:t>
            </a:r>
            <a:r>
              <a:rPr lang="en-US" sz="1600" dirty="0" err="1">
                <a:solidFill>
                  <a:schemeClr val="bg1">
                    <a:lumMod val="50000"/>
                  </a:schemeClr>
                </a:solidFill>
              </a:rPr>
              <a:t>Oesterreicher</a:t>
            </a:r>
            <a:r>
              <a:rPr lang="en-US" sz="1600" dirty="0">
                <a:solidFill>
                  <a:schemeClr val="bg1">
                    <a:lumMod val="50000"/>
                  </a:schemeClr>
                </a:solidFill>
              </a:rPr>
              <a:t>, 1985)</a:t>
            </a:r>
          </a:p>
          <a:p>
            <a:pPr lvl="2"/>
            <a:endParaRPr lang="en-US" sz="1600" dirty="0"/>
          </a:p>
          <a:p>
            <a:pPr lvl="2"/>
            <a:endParaRPr lang="en-US" sz="1600" dirty="0"/>
          </a:p>
          <a:p>
            <a:pPr lvl="2"/>
            <a:endParaRPr lang="en-US" sz="1600" dirty="0"/>
          </a:p>
          <a:p>
            <a:pPr lvl="2"/>
            <a:r>
              <a:rPr lang="en-US" sz="1600" dirty="0"/>
              <a:t>No single parameter distinguishes between “spoken” and “written” language, many features/dimensions need to be considered </a:t>
            </a:r>
            <a:r>
              <a:rPr lang="en-US" sz="1600" dirty="0">
                <a:solidFill>
                  <a:schemeClr val="bg1">
                    <a:lumMod val="50000"/>
                  </a:schemeClr>
                </a:solidFill>
              </a:rPr>
              <a:t>(</a:t>
            </a:r>
            <a:r>
              <a:rPr lang="en-US" sz="1600" dirty="0" err="1">
                <a:solidFill>
                  <a:schemeClr val="bg1">
                    <a:lumMod val="50000"/>
                  </a:schemeClr>
                </a:solidFill>
              </a:rPr>
              <a:t>Biber</a:t>
            </a:r>
            <a:r>
              <a:rPr lang="en-US" sz="1600" dirty="0">
                <a:solidFill>
                  <a:schemeClr val="bg1">
                    <a:lumMod val="50000"/>
                  </a:schemeClr>
                </a:solidFill>
              </a:rPr>
              <a:t>, 1993)</a:t>
            </a:r>
          </a:p>
          <a:p>
            <a:pPr lvl="2"/>
            <a:r>
              <a:rPr lang="en-US" sz="1600" dirty="0"/>
              <a:t>Social media (text messages) exhibit a mix of innovative or speech-like and conservative (written-like) features </a:t>
            </a:r>
            <a:r>
              <a:rPr lang="en-US" sz="1600" dirty="0">
                <a:solidFill>
                  <a:schemeClr val="bg1">
                    <a:lumMod val="50000"/>
                  </a:schemeClr>
                </a:solidFill>
              </a:rPr>
              <a:t>(</a:t>
            </a:r>
            <a:r>
              <a:rPr lang="en-US" sz="1600" dirty="0" err="1">
                <a:solidFill>
                  <a:schemeClr val="bg1">
                    <a:lumMod val="50000"/>
                  </a:schemeClr>
                </a:solidFill>
              </a:rPr>
              <a:t>Tagliamonte</a:t>
            </a:r>
            <a:r>
              <a:rPr lang="en-US" sz="1600" dirty="0">
                <a:solidFill>
                  <a:schemeClr val="bg1">
                    <a:lumMod val="50000"/>
                  </a:schemeClr>
                </a:solidFill>
              </a:rPr>
              <a:t>/Denis, 2008)</a:t>
            </a:r>
          </a:p>
          <a:p>
            <a:pPr lvl="3"/>
            <a:r>
              <a:rPr lang="en-US" sz="1600" dirty="0"/>
              <a:t>non-standard features, personal pronouns</a:t>
            </a:r>
          </a:p>
          <a:p>
            <a:pPr lvl="3"/>
            <a:r>
              <a:rPr lang="en-US" sz="1600" dirty="0"/>
              <a:t>intensifiers</a:t>
            </a:r>
          </a:p>
          <a:p>
            <a:pPr lvl="3"/>
            <a:r>
              <a:rPr lang="en-US" sz="1600" dirty="0"/>
              <a:t>mix of innovative and conservative variants, often in the same turn/sentence</a:t>
            </a:r>
          </a:p>
          <a:p>
            <a:pPr marL="519750" lvl="2" indent="-285750">
              <a:buFont typeface="Arial" panose="020B0604020202020204" pitchFamily="34" charset="0"/>
              <a:buChar char="•"/>
            </a:pPr>
            <a:endParaRPr lang="en-US" dirty="0"/>
          </a:p>
          <a:p>
            <a:pPr marL="285750" lvl="1" indent="-285750">
              <a:buFont typeface="Arial" panose="020B0604020202020204" pitchFamily="34" charset="0"/>
              <a:buChar char="•"/>
            </a:pPr>
            <a:endParaRPr lang="en-DE" dirty="0"/>
          </a:p>
        </p:txBody>
      </p:sp>
      <p:sp>
        <p:nvSpPr>
          <p:cNvPr id="5" name="Slide Number Placeholder 4">
            <a:extLst>
              <a:ext uri="{FF2B5EF4-FFF2-40B4-BE49-F238E27FC236}">
                <a16:creationId xmlns:a16="http://schemas.microsoft.com/office/drawing/2014/main" id="{55ACEDCA-2BE7-7EBC-31E5-B19B5041CC57}"/>
              </a:ext>
            </a:extLst>
          </p:cNvPr>
          <p:cNvSpPr>
            <a:spLocks noGrp="1"/>
          </p:cNvSpPr>
          <p:nvPr>
            <p:ph type="sldNum" sz="quarter" idx="12"/>
          </p:nvPr>
        </p:nvSpPr>
        <p:spPr/>
        <p:txBody>
          <a:bodyPr/>
          <a:lstStyle/>
          <a:p>
            <a:fld id="{86CB4B4D-7CA3-9044-876B-883B54F8677D}" type="slidenum">
              <a:rPr lang="en-DE" smtClean="0"/>
              <a:t>4</a:t>
            </a:fld>
            <a:endParaRPr lang="en-DE"/>
          </a:p>
        </p:txBody>
      </p:sp>
      <p:sp>
        <p:nvSpPr>
          <p:cNvPr id="8" name="Footer Placeholder 7">
            <a:extLst>
              <a:ext uri="{FF2B5EF4-FFF2-40B4-BE49-F238E27FC236}">
                <a16:creationId xmlns:a16="http://schemas.microsoft.com/office/drawing/2014/main" id="{10A4101F-00C8-8548-1A3E-4A1994AF10BC}"/>
              </a:ext>
            </a:extLst>
          </p:cNvPr>
          <p:cNvSpPr>
            <a:spLocks noGrp="1"/>
          </p:cNvSpPr>
          <p:nvPr>
            <p:ph type="ftr" sz="quarter" idx="11"/>
          </p:nvPr>
        </p:nvSpPr>
        <p:spPr/>
        <p:txBody>
          <a:bodyPr/>
          <a:lstStyle/>
          <a:p>
            <a:r>
              <a:rPr lang="de-DE"/>
              <a:t>Scheffler | Individual linguistic variation in social media</a:t>
            </a:r>
            <a:endParaRPr lang="de-DE" dirty="0"/>
          </a:p>
        </p:txBody>
      </p:sp>
      <p:cxnSp>
        <p:nvCxnSpPr>
          <p:cNvPr id="9" name="Straight Arrow Connector 8">
            <a:extLst>
              <a:ext uri="{FF2B5EF4-FFF2-40B4-BE49-F238E27FC236}">
                <a16:creationId xmlns:a16="http://schemas.microsoft.com/office/drawing/2014/main" id="{BCE3BBAB-BFF2-1D7A-0AE4-6FF3C0678372}"/>
              </a:ext>
            </a:extLst>
          </p:cNvPr>
          <p:cNvCxnSpPr/>
          <p:nvPr/>
        </p:nvCxnSpPr>
        <p:spPr>
          <a:xfrm>
            <a:off x="974785" y="1839957"/>
            <a:ext cx="6912768" cy="0"/>
          </a:xfrm>
          <a:prstGeom prst="straightConnector1">
            <a:avLst/>
          </a:prstGeom>
          <a:ln w="69850" cmpd="dbl">
            <a:solidFill>
              <a:schemeClr val="bg2"/>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F5AB0535-61F6-86B8-6D9B-6920C02191FC}"/>
              </a:ext>
            </a:extLst>
          </p:cNvPr>
          <p:cNvSpPr txBox="1"/>
          <p:nvPr/>
        </p:nvSpPr>
        <p:spPr>
          <a:xfrm>
            <a:off x="919590" y="1332000"/>
            <a:ext cx="7096253" cy="300082"/>
          </a:xfrm>
          <a:prstGeom prst="rect">
            <a:avLst/>
          </a:prstGeom>
          <a:noFill/>
        </p:spPr>
        <p:txBody>
          <a:bodyPr wrap="square" rtlCol="0">
            <a:spAutoFit/>
          </a:bodyPr>
          <a:lstStyle/>
          <a:p>
            <a:r>
              <a:rPr lang="en-US" dirty="0">
                <a:solidFill>
                  <a:schemeClr val="tx2"/>
                </a:solidFill>
              </a:rPr>
              <a:t>conceptually oral						            conceptually written</a:t>
            </a:r>
          </a:p>
        </p:txBody>
      </p:sp>
    </p:spTree>
    <p:extLst>
      <p:ext uri="{BB962C8B-B14F-4D97-AF65-F5344CB8AC3E}">
        <p14:creationId xmlns:p14="http://schemas.microsoft.com/office/powerpoint/2010/main" val="411927503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3E2039-06A1-CC68-4245-B80791B2D0CE}"/>
              </a:ext>
            </a:extLst>
          </p:cNvPr>
          <p:cNvSpPr>
            <a:spLocks noGrp="1"/>
          </p:cNvSpPr>
          <p:nvPr>
            <p:ph type="title"/>
          </p:nvPr>
        </p:nvSpPr>
        <p:spPr/>
        <p:txBody>
          <a:bodyPr/>
          <a:lstStyle/>
          <a:p>
            <a:r>
              <a:rPr lang="en-DE" dirty="0"/>
              <a:t>Count of intensifiers</a:t>
            </a:r>
          </a:p>
        </p:txBody>
      </p:sp>
      <p:sp>
        <p:nvSpPr>
          <p:cNvPr id="3" name="Content Placeholder 2">
            <a:extLst>
              <a:ext uri="{FF2B5EF4-FFF2-40B4-BE49-F238E27FC236}">
                <a16:creationId xmlns:a16="http://schemas.microsoft.com/office/drawing/2014/main" id="{DECCC8F2-DFD8-BA6D-3197-F1CD8C48DE00}"/>
              </a:ext>
            </a:extLst>
          </p:cNvPr>
          <p:cNvSpPr>
            <a:spLocks noGrp="1"/>
          </p:cNvSpPr>
          <p:nvPr>
            <p:ph idx="1"/>
          </p:nvPr>
        </p:nvSpPr>
        <p:spPr/>
        <p:txBody>
          <a:bodyPr/>
          <a:lstStyle/>
          <a:p>
            <a:pPr lvl="1"/>
            <a:r>
              <a:rPr lang="en-DE" dirty="0"/>
              <a:t>blogs</a:t>
            </a:r>
          </a:p>
          <a:p>
            <a:pPr lvl="1"/>
            <a:endParaRPr lang="en-DE" dirty="0"/>
          </a:p>
          <a:p>
            <a:pPr lvl="1"/>
            <a:endParaRPr lang="en-DE" dirty="0"/>
          </a:p>
          <a:p>
            <a:pPr lvl="1"/>
            <a:endParaRPr lang="en-DE" dirty="0"/>
          </a:p>
          <a:p>
            <a:pPr lvl="1"/>
            <a:endParaRPr lang="en-DE" dirty="0"/>
          </a:p>
          <a:p>
            <a:pPr lvl="1"/>
            <a:endParaRPr lang="en-DE" dirty="0"/>
          </a:p>
          <a:p>
            <a:pPr lvl="1"/>
            <a:r>
              <a:rPr lang="en-DE" dirty="0"/>
              <a:t>tweets</a:t>
            </a:r>
          </a:p>
        </p:txBody>
      </p:sp>
      <p:sp>
        <p:nvSpPr>
          <p:cNvPr id="5" name="Slide Number Placeholder 4">
            <a:extLst>
              <a:ext uri="{FF2B5EF4-FFF2-40B4-BE49-F238E27FC236}">
                <a16:creationId xmlns:a16="http://schemas.microsoft.com/office/drawing/2014/main" id="{D53EA174-F748-8EDC-FF44-B31044A46D2A}"/>
              </a:ext>
            </a:extLst>
          </p:cNvPr>
          <p:cNvSpPr>
            <a:spLocks noGrp="1"/>
          </p:cNvSpPr>
          <p:nvPr>
            <p:ph type="sldNum" sz="quarter" idx="12"/>
          </p:nvPr>
        </p:nvSpPr>
        <p:spPr/>
        <p:txBody>
          <a:bodyPr/>
          <a:lstStyle/>
          <a:p>
            <a:fld id="{6C8FC03C-C266-4645-ABC5-645062898383}" type="slidenum">
              <a:rPr lang="de-DE" smtClean="0"/>
              <a:pPr/>
              <a:t>40</a:t>
            </a:fld>
            <a:r>
              <a:rPr lang="de-DE"/>
              <a:t> </a:t>
            </a:r>
            <a:endParaRPr lang="de-DE" dirty="0"/>
          </a:p>
        </p:txBody>
      </p:sp>
      <p:pic>
        <p:nvPicPr>
          <p:cNvPr id="6" name="Grafik 7">
            <a:extLst>
              <a:ext uri="{FF2B5EF4-FFF2-40B4-BE49-F238E27FC236}">
                <a16:creationId xmlns:a16="http://schemas.microsoft.com/office/drawing/2014/main" id="{832443CB-DD24-CE4C-ADED-17F46430E1DC}"/>
              </a:ext>
            </a:extLst>
          </p:cNvPr>
          <p:cNvPicPr>
            <a:picLocks noChangeAspect="1"/>
          </p:cNvPicPr>
          <p:nvPr/>
        </p:nvPicPr>
        <p:blipFill>
          <a:blip r:embed="rId2"/>
          <a:stretch>
            <a:fillRect/>
          </a:stretch>
        </p:blipFill>
        <p:spPr bwMode="auto">
          <a:xfrm>
            <a:off x="1045506" y="769125"/>
            <a:ext cx="7054886" cy="2148766"/>
          </a:xfrm>
          <a:prstGeom prst="rect">
            <a:avLst/>
          </a:prstGeom>
        </p:spPr>
      </p:pic>
      <p:pic>
        <p:nvPicPr>
          <p:cNvPr id="7" name="Grafik 10">
            <a:extLst>
              <a:ext uri="{FF2B5EF4-FFF2-40B4-BE49-F238E27FC236}">
                <a16:creationId xmlns:a16="http://schemas.microsoft.com/office/drawing/2014/main" id="{22040B92-ADB3-CE27-10E6-6988DABA678D}"/>
              </a:ext>
            </a:extLst>
          </p:cNvPr>
          <p:cNvPicPr>
            <a:picLocks noChangeAspect="1"/>
          </p:cNvPicPr>
          <p:nvPr/>
        </p:nvPicPr>
        <p:blipFill>
          <a:blip r:embed="rId3"/>
          <a:stretch>
            <a:fillRect/>
          </a:stretch>
        </p:blipFill>
        <p:spPr bwMode="auto">
          <a:xfrm>
            <a:off x="1038404" y="2724648"/>
            <a:ext cx="7054886" cy="2391332"/>
          </a:xfrm>
          <a:prstGeom prst="rect">
            <a:avLst/>
          </a:prstGeom>
        </p:spPr>
      </p:pic>
    </p:spTree>
    <p:extLst>
      <p:ext uri="{BB962C8B-B14F-4D97-AF65-F5344CB8AC3E}">
        <p14:creationId xmlns:p14="http://schemas.microsoft.com/office/powerpoint/2010/main" val="316643916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C384D1-599D-2C6E-AEB1-C44F33099C8E}"/>
              </a:ext>
            </a:extLst>
          </p:cNvPr>
          <p:cNvSpPr>
            <a:spLocks noGrp="1"/>
          </p:cNvSpPr>
          <p:nvPr>
            <p:ph type="title"/>
          </p:nvPr>
        </p:nvSpPr>
        <p:spPr/>
        <p:txBody>
          <a:bodyPr/>
          <a:lstStyle/>
          <a:p>
            <a:r>
              <a:rPr lang="en-DE" dirty="0"/>
              <a:t>Clustering the corpus by linguistic features</a:t>
            </a:r>
          </a:p>
        </p:txBody>
      </p:sp>
      <p:sp>
        <p:nvSpPr>
          <p:cNvPr id="3" name="Content Placeholder 2">
            <a:extLst>
              <a:ext uri="{FF2B5EF4-FFF2-40B4-BE49-F238E27FC236}">
                <a16:creationId xmlns:a16="http://schemas.microsoft.com/office/drawing/2014/main" id="{DAABD148-70B0-4AE9-87EF-1FABFBAE243B}"/>
              </a:ext>
            </a:extLst>
          </p:cNvPr>
          <p:cNvSpPr>
            <a:spLocks noGrp="1"/>
          </p:cNvSpPr>
          <p:nvPr>
            <p:ph idx="1"/>
          </p:nvPr>
        </p:nvSpPr>
        <p:spPr/>
        <p:txBody>
          <a:bodyPr/>
          <a:lstStyle/>
          <a:p>
            <a:pPr marL="0" lvl="2" indent="0">
              <a:buNone/>
            </a:pPr>
            <a:r>
              <a:rPr lang="en-DE" sz="1600" dirty="0"/>
              <a:t>Which documents are more similar to each other? (Author / Medium / Register)</a:t>
            </a:r>
          </a:p>
          <a:p>
            <a:pPr lvl="2"/>
            <a:r>
              <a:rPr lang="en-US" sz="1600" dirty="0"/>
              <a:t>A</a:t>
            </a:r>
            <a:r>
              <a:rPr lang="en-DE" sz="1600" dirty="0"/>
              <a:t>gglomerative clustering using scikit-learn package</a:t>
            </a:r>
          </a:p>
          <a:p>
            <a:pPr lvl="2"/>
            <a:r>
              <a:rPr lang="en-DE" sz="1600" dirty="0"/>
              <a:t>For each user:</a:t>
            </a:r>
          </a:p>
          <a:p>
            <a:pPr lvl="3"/>
            <a:r>
              <a:rPr lang="en-US" sz="1600" dirty="0"/>
              <a:t>d</a:t>
            </a:r>
            <a:r>
              <a:rPr lang="en-DE" sz="1600" dirty="0"/>
              <a:t>ivide documents by medium and register</a:t>
            </a:r>
          </a:p>
          <a:p>
            <a:pPr lvl="3"/>
            <a:r>
              <a:rPr lang="en-US" sz="1600" dirty="0"/>
              <a:t>d</a:t>
            </a:r>
            <a:r>
              <a:rPr lang="en-DE" sz="1600" dirty="0"/>
              <a:t>etermine relative frequency of top 10 modal particles and intensifiers</a:t>
            </a:r>
          </a:p>
        </p:txBody>
      </p:sp>
      <p:sp>
        <p:nvSpPr>
          <p:cNvPr id="4" name="Footer Placeholder 3">
            <a:extLst>
              <a:ext uri="{FF2B5EF4-FFF2-40B4-BE49-F238E27FC236}">
                <a16:creationId xmlns:a16="http://schemas.microsoft.com/office/drawing/2014/main" id="{72529462-A334-6885-A1E3-650326701AE1}"/>
              </a:ext>
            </a:extLst>
          </p:cNvPr>
          <p:cNvSpPr>
            <a:spLocks noGrp="1"/>
          </p:cNvSpPr>
          <p:nvPr>
            <p:ph type="ftr" sz="quarter" idx="11"/>
          </p:nvPr>
        </p:nvSpPr>
        <p:spPr/>
        <p:txBody>
          <a:bodyPr/>
          <a:lstStyle/>
          <a:p>
            <a:r>
              <a:rPr lang="de-DE"/>
              <a:t>Scheffler | Individual linguistic variation in social media</a:t>
            </a:r>
            <a:endParaRPr lang="de-DE" dirty="0"/>
          </a:p>
        </p:txBody>
      </p:sp>
      <p:sp>
        <p:nvSpPr>
          <p:cNvPr id="5" name="Slide Number Placeholder 4">
            <a:extLst>
              <a:ext uri="{FF2B5EF4-FFF2-40B4-BE49-F238E27FC236}">
                <a16:creationId xmlns:a16="http://schemas.microsoft.com/office/drawing/2014/main" id="{FF6633BB-0709-74E6-1561-A5FEA573DF85}"/>
              </a:ext>
            </a:extLst>
          </p:cNvPr>
          <p:cNvSpPr>
            <a:spLocks noGrp="1"/>
          </p:cNvSpPr>
          <p:nvPr>
            <p:ph type="sldNum" sz="quarter" idx="12"/>
          </p:nvPr>
        </p:nvSpPr>
        <p:spPr/>
        <p:txBody>
          <a:bodyPr/>
          <a:lstStyle/>
          <a:p>
            <a:fld id="{6C8FC03C-C266-4645-ABC5-645062898383}" type="slidenum">
              <a:rPr lang="de-DE" smtClean="0"/>
              <a:pPr/>
              <a:t>41</a:t>
            </a:fld>
            <a:r>
              <a:rPr lang="de-DE"/>
              <a:t> </a:t>
            </a:r>
            <a:endParaRPr lang="de-DE" dirty="0"/>
          </a:p>
        </p:txBody>
      </p:sp>
      <p:graphicFrame>
        <p:nvGraphicFramePr>
          <p:cNvPr id="6" name="Tabelle 9">
            <a:extLst>
              <a:ext uri="{FF2B5EF4-FFF2-40B4-BE49-F238E27FC236}">
                <a16:creationId xmlns:a16="http://schemas.microsoft.com/office/drawing/2014/main" id="{5838C445-A093-A2CE-0B91-9979C459012A}"/>
              </a:ext>
            </a:extLst>
          </p:cNvPr>
          <p:cNvGraphicFramePr>
            <a:graphicFrameLocks noGrp="1"/>
          </p:cNvGraphicFramePr>
          <p:nvPr>
            <p:extLst>
              <p:ext uri="{D42A27DB-BD31-4B8C-83A1-F6EECF244321}">
                <p14:modId xmlns:p14="http://schemas.microsoft.com/office/powerpoint/2010/main" val="2661667773"/>
              </p:ext>
            </p:extLst>
          </p:nvPr>
        </p:nvGraphicFramePr>
        <p:xfrm>
          <a:off x="576000" y="2571750"/>
          <a:ext cx="7560002" cy="1899920"/>
        </p:xfrm>
        <a:graphic>
          <a:graphicData uri="http://schemas.openxmlformats.org/drawingml/2006/table">
            <a:tbl>
              <a:tblPr firstRow="1" bandRow="1">
                <a:tableStyleId>{5C22544A-7EE6-4342-B048-85BDC9FD1C3A}</a:tableStyleId>
              </a:tblPr>
              <a:tblGrid>
                <a:gridCol w="1386799">
                  <a:extLst>
                    <a:ext uri="{9D8B030D-6E8A-4147-A177-3AD203B41FA5}">
                      <a16:colId xmlns:a16="http://schemas.microsoft.com/office/drawing/2014/main" val="2625425585"/>
                    </a:ext>
                  </a:extLst>
                </a:gridCol>
                <a:gridCol w="6173203">
                  <a:extLst>
                    <a:ext uri="{9D8B030D-6E8A-4147-A177-3AD203B41FA5}">
                      <a16:colId xmlns:a16="http://schemas.microsoft.com/office/drawing/2014/main" val="738714167"/>
                    </a:ext>
                  </a:extLst>
                </a:gridCol>
              </a:tblGrid>
              <a:tr h="370840">
                <a:tc>
                  <a:txBody>
                    <a:bodyPr/>
                    <a:lstStyle/>
                    <a:p>
                      <a:pPr algn="l"/>
                      <a:r>
                        <a:rPr lang="de-DE" sz="1600" dirty="0" err="1">
                          <a:solidFill>
                            <a:schemeClr val="tx2"/>
                          </a:solidFill>
                        </a:rPr>
                        <a:t>document</a:t>
                      </a:r>
                      <a:endParaRPr lang="de-DE" sz="1600" dirty="0">
                        <a:solidFill>
                          <a:schemeClr val="tx2"/>
                        </a:solidFill>
                      </a:endParaRPr>
                    </a:p>
                  </a:txBody>
                  <a:tcPr>
                    <a:lnL w="12700" cap="flat" cmpd="sng" algn="ctr">
                      <a:no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noFill/>
                  </a:tcPr>
                </a:tc>
                <a:tc>
                  <a:txBody>
                    <a:bodyPr/>
                    <a:lstStyle/>
                    <a:p>
                      <a:pPr algn="l"/>
                      <a:r>
                        <a:rPr lang="de-DE" sz="1600" dirty="0" err="1">
                          <a:solidFill>
                            <a:schemeClr val="tx2"/>
                          </a:solidFill>
                        </a:rPr>
                        <a:t>vector</a:t>
                      </a:r>
                      <a:endParaRPr lang="de-DE" sz="1600" dirty="0">
                        <a:solidFill>
                          <a:schemeClr val="tx2"/>
                        </a:solidFill>
                      </a:endParaRPr>
                    </a:p>
                  </a:txBody>
                  <a:tcPr>
                    <a:lnL w="12700" cap="flat" cmpd="sng" algn="ctr">
                      <a:solidFill>
                        <a:schemeClr val="bg2"/>
                      </a:solid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noFill/>
                  </a:tcPr>
                </a:tc>
                <a:extLst>
                  <a:ext uri="{0D108BD9-81ED-4DB2-BD59-A6C34878D82A}">
                    <a16:rowId xmlns:a16="http://schemas.microsoft.com/office/drawing/2014/main" val="1429307519"/>
                  </a:ext>
                </a:extLst>
              </a:tr>
              <a:tr h="370840">
                <a:tc>
                  <a:txBody>
                    <a:bodyPr/>
                    <a:lstStyle/>
                    <a:p>
                      <a:r>
                        <a:rPr lang="de-DE" sz="1600" dirty="0">
                          <a:solidFill>
                            <a:schemeClr val="tx2"/>
                          </a:solidFill>
                        </a:rPr>
                        <a:t>b_1095_I</a:t>
                      </a:r>
                    </a:p>
                  </a:txBody>
                  <a:tcPr>
                    <a:lnL w="12700" cap="flat" cmpd="sng" algn="ctr">
                      <a:no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r>
                        <a:rPr lang="de-DE" sz="1600" b="0" i="0" u="none" strike="noStrike" baseline="0" dirty="0">
                          <a:solidFill>
                            <a:schemeClr val="tx2"/>
                          </a:solidFill>
                          <a:latin typeface="+mn-lt"/>
                          <a:ea typeface="+mn-ea"/>
                          <a:cs typeface="+mn-cs"/>
                        </a:rPr>
                        <a:t>[0, 0, 1.13, 0.38, 0.38, 1.13, 1.5, 0, 0, 0, 0, 0, 0, 0, 0, 0.39, 0.39, 0.78, 0, 0]</a:t>
                      </a:r>
                      <a:endParaRPr lang="de-DE" sz="1600" dirty="0">
                        <a:solidFill>
                          <a:schemeClr val="tx2"/>
                        </a:solidFill>
                      </a:endParaRPr>
                    </a:p>
                  </a:txBody>
                  <a:tcPr>
                    <a:lnL w="12700" cap="flat" cmpd="sng" algn="ctr">
                      <a:solidFill>
                        <a:schemeClr val="bg2"/>
                      </a:solid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extLst>
                  <a:ext uri="{0D108BD9-81ED-4DB2-BD59-A6C34878D82A}">
                    <a16:rowId xmlns:a16="http://schemas.microsoft.com/office/drawing/2014/main" val="2803737913"/>
                  </a:ext>
                </a:extLst>
              </a:tr>
              <a:tr h="370840">
                <a:tc>
                  <a:txBody>
                    <a:bodyPr/>
                    <a:lstStyle/>
                    <a:p>
                      <a:pPr marL="0" marR="0" lvl="0" indent="0" algn="l" defTabSz="685800" eaLnBrk="1" fontAlgn="auto" latinLnBrk="0" hangingPunct="1">
                        <a:lnSpc>
                          <a:spcPct val="100000"/>
                        </a:lnSpc>
                        <a:spcBef>
                          <a:spcPts val="0"/>
                        </a:spcBef>
                        <a:spcAft>
                          <a:spcPts val="0"/>
                        </a:spcAft>
                        <a:buClrTx/>
                        <a:buSzTx/>
                        <a:buFontTx/>
                        <a:buNone/>
                        <a:tabLst/>
                        <a:defRPr/>
                      </a:pPr>
                      <a:r>
                        <a:rPr lang="de-DE" sz="1600" dirty="0">
                          <a:solidFill>
                            <a:schemeClr val="tx2"/>
                          </a:solidFill>
                        </a:rPr>
                        <a:t>b_1095_N</a:t>
                      </a:r>
                    </a:p>
                    <a:p>
                      <a:endParaRPr lang="de-DE" sz="1600" dirty="0">
                        <a:solidFill>
                          <a:schemeClr val="tx2"/>
                        </a:solidFill>
                      </a:endParaRPr>
                    </a:p>
                  </a:txBody>
                  <a:tcPr>
                    <a:lnL w="12700" cap="flat" cmpd="sng" algn="ctr">
                      <a:no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r>
                        <a:rPr lang="de-DE" sz="1600" b="0" i="0" u="none" strike="noStrike" baseline="0" dirty="0">
                          <a:solidFill>
                            <a:schemeClr val="tx2"/>
                          </a:solidFill>
                          <a:latin typeface="+mn-lt"/>
                          <a:ea typeface="+mn-ea"/>
                          <a:cs typeface="+mn-cs"/>
                        </a:rPr>
                        <a:t>[0, 0, 0, 0, 0, 1.75, 0, 0, 0, 0, 0, 3.57, 0, 0, 1.79, 0, 0, 0, 1.79, 0]</a:t>
                      </a:r>
                      <a:endParaRPr lang="de-DE" sz="1600" dirty="0">
                        <a:solidFill>
                          <a:schemeClr val="tx2"/>
                        </a:solidFill>
                      </a:endParaRPr>
                    </a:p>
                  </a:txBody>
                  <a:tcPr>
                    <a:lnL w="12700" cap="flat" cmpd="sng" algn="ctr">
                      <a:solidFill>
                        <a:schemeClr val="bg2"/>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extLst>
                  <a:ext uri="{0D108BD9-81ED-4DB2-BD59-A6C34878D82A}">
                    <a16:rowId xmlns:a16="http://schemas.microsoft.com/office/drawing/2014/main" val="3820438124"/>
                  </a:ext>
                </a:extLst>
              </a:tr>
              <a:tr h="370840">
                <a:tc>
                  <a:txBody>
                    <a:bodyPr/>
                    <a:lstStyle/>
                    <a:p>
                      <a:r>
                        <a:rPr lang="de-DE" sz="1600" dirty="0">
                          <a:solidFill>
                            <a:schemeClr val="tx2"/>
                          </a:solidFill>
                        </a:rPr>
                        <a:t>t_1095_I</a:t>
                      </a:r>
                    </a:p>
                  </a:txBody>
                  <a:tcPr>
                    <a:lnL w="12700" cap="flat" cmpd="sng" algn="ctr">
                      <a:no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noFill/>
                  </a:tcPr>
                </a:tc>
                <a:tc>
                  <a:txBody>
                    <a:bodyPr/>
                    <a:lstStyle/>
                    <a:p>
                      <a:r>
                        <a:rPr lang="de-DE" sz="1600" b="0" i="0" u="none" strike="noStrike" baseline="0" dirty="0">
                          <a:solidFill>
                            <a:schemeClr val="tx2"/>
                          </a:solidFill>
                          <a:latin typeface="+mn-lt"/>
                          <a:ea typeface="+mn-ea"/>
                          <a:cs typeface="+mn-cs"/>
                        </a:rPr>
                        <a:t>[0, 0, 1.59, 0, 0, 0, 0, 0, 0, 0, 0, 0, 0, 0, 0, 0, 1.64, 0, 0, 0]</a:t>
                      </a:r>
                      <a:endParaRPr lang="de-DE" sz="1600" dirty="0">
                        <a:solidFill>
                          <a:schemeClr val="tx2"/>
                        </a:solidFill>
                      </a:endParaRPr>
                    </a:p>
                  </a:txBody>
                  <a:tcPr>
                    <a:lnL w="12700" cap="flat" cmpd="sng" algn="ctr">
                      <a:solidFill>
                        <a:schemeClr val="bg2"/>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noFill/>
                  </a:tcPr>
                </a:tc>
                <a:extLst>
                  <a:ext uri="{0D108BD9-81ED-4DB2-BD59-A6C34878D82A}">
                    <a16:rowId xmlns:a16="http://schemas.microsoft.com/office/drawing/2014/main" val="3673534715"/>
                  </a:ext>
                </a:extLst>
              </a:tr>
            </a:tbl>
          </a:graphicData>
        </a:graphic>
      </p:graphicFrame>
    </p:spTree>
    <p:extLst>
      <p:ext uri="{BB962C8B-B14F-4D97-AF65-F5344CB8AC3E}">
        <p14:creationId xmlns:p14="http://schemas.microsoft.com/office/powerpoint/2010/main" val="309095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CB90E3-F5C8-4CB9-244B-F258AB05C948}"/>
              </a:ext>
            </a:extLst>
          </p:cNvPr>
          <p:cNvSpPr>
            <a:spLocks noGrp="1"/>
          </p:cNvSpPr>
          <p:nvPr>
            <p:ph type="title"/>
          </p:nvPr>
        </p:nvSpPr>
        <p:spPr/>
        <p:txBody>
          <a:bodyPr/>
          <a:lstStyle/>
          <a:p>
            <a:r>
              <a:rPr lang="en-DE" dirty="0"/>
              <a:t>Result of linguistic clustering</a:t>
            </a:r>
          </a:p>
        </p:txBody>
      </p:sp>
      <p:sp>
        <p:nvSpPr>
          <p:cNvPr id="3" name="Content Placeholder 2">
            <a:extLst>
              <a:ext uri="{FF2B5EF4-FFF2-40B4-BE49-F238E27FC236}">
                <a16:creationId xmlns:a16="http://schemas.microsoft.com/office/drawing/2014/main" id="{B7A861D6-5A6E-6FC8-C7EA-034D02980753}"/>
              </a:ext>
            </a:extLst>
          </p:cNvPr>
          <p:cNvSpPr>
            <a:spLocks noGrp="1"/>
          </p:cNvSpPr>
          <p:nvPr>
            <p:ph idx="1"/>
          </p:nvPr>
        </p:nvSpPr>
        <p:spPr/>
        <p:txBody>
          <a:bodyPr/>
          <a:lstStyle/>
          <a:p>
            <a:endParaRPr lang="en-DE"/>
          </a:p>
        </p:txBody>
      </p:sp>
      <p:sp>
        <p:nvSpPr>
          <p:cNvPr id="4" name="Footer Placeholder 3">
            <a:extLst>
              <a:ext uri="{FF2B5EF4-FFF2-40B4-BE49-F238E27FC236}">
                <a16:creationId xmlns:a16="http://schemas.microsoft.com/office/drawing/2014/main" id="{575A620D-E1A4-8CF1-D342-20CD5F23D978}"/>
              </a:ext>
            </a:extLst>
          </p:cNvPr>
          <p:cNvSpPr>
            <a:spLocks noGrp="1"/>
          </p:cNvSpPr>
          <p:nvPr>
            <p:ph type="ftr" sz="quarter" idx="11"/>
          </p:nvPr>
        </p:nvSpPr>
        <p:spPr/>
        <p:txBody>
          <a:bodyPr/>
          <a:lstStyle/>
          <a:p>
            <a:r>
              <a:rPr lang="de-DE"/>
              <a:t>Scheffler | Individual linguistic variation in social media</a:t>
            </a:r>
            <a:endParaRPr lang="de-DE" dirty="0"/>
          </a:p>
        </p:txBody>
      </p:sp>
      <p:sp>
        <p:nvSpPr>
          <p:cNvPr id="5" name="Slide Number Placeholder 4">
            <a:extLst>
              <a:ext uri="{FF2B5EF4-FFF2-40B4-BE49-F238E27FC236}">
                <a16:creationId xmlns:a16="http://schemas.microsoft.com/office/drawing/2014/main" id="{9496B66B-D0E2-715B-6731-81D3BFEC6553}"/>
              </a:ext>
            </a:extLst>
          </p:cNvPr>
          <p:cNvSpPr>
            <a:spLocks noGrp="1"/>
          </p:cNvSpPr>
          <p:nvPr>
            <p:ph type="sldNum" sz="quarter" idx="12"/>
          </p:nvPr>
        </p:nvSpPr>
        <p:spPr/>
        <p:txBody>
          <a:bodyPr/>
          <a:lstStyle/>
          <a:p>
            <a:fld id="{6C8FC03C-C266-4645-ABC5-645062898383}" type="slidenum">
              <a:rPr lang="de-DE" smtClean="0"/>
              <a:pPr/>
              <a:t>42</a:t>
            </a:fld>
            <a:r>
              <a:rPr lang="de-DE"/>
              <a:t> </a:t>
            </a:r>
            <a:endParaRPr lang="de-DE" dirty="0"/>
          </a:p>
        </p:txBody>
      </p:sp>
      <p:pic>
        <p:nvPicPr>
          <p:cNvPr id="7" name="Grafik 8">
            <a:extLst>
              <a:ext uri="{FF2B5EF4-FFF2-40B4-BE49-F238E27FC236}">
                <a16:creationId xmlns:a16="http://schemas.microsoft.com/office/drawing/2014/main" id="{81EEB402-BB25-6DC6-BE69-2A5EB226DF3C}"/>
              </a:ext>
            </a:extLst>
          </p:cNvPr>
          <p:cNvPicPr>
            <a:picLocks noChangeAspect="1"/>
          </p:cNvPicPr>
          <p:nvPr/>
        </p:nvPicPr>
        <p:blipFill rotWithShape="1">
          <a:blip r:embed="rId2"/>
          <a:srcRect l="1964" r="-398"/>
          <a:stretch/>
        </p:blipFill>
        <p:spPr bwMode="auto">
          <a:xfrm>
            <a:off x="71500" y="858366"/>
            <a:ext cx="9001000" cy="3657600"/>
          </a:xfrm>
          <a:prstGeom prst="rect">
            <a:avLst/>
          </a:prstGeom>
        </p:spPr>
      </p:pic>
    </p:spTree>
    <p:extLst>
      <p:ext uri="{BB962C8B-B14F-4D97-AF65-F5344CB8AC3E}">
        <p14:creationId xmlns:p14="http://schemas.microsoft.com/office/powerpoint/2010/main" val="410642142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2D750C-7FB0-A707-A275-01D035F23FB1}"/>
              </a:ext>
            </a:extLst>
          </p:cNvPr>
          <p:cNvSpPr>
            <a:spLocks noGrp="1"/>
          </p:cNvSpPr>
          <p:nvPr>
            <p:ph type="title"/>
          </p:nvPr>
        </p:nvSpPr>
        <p:spPr/>
        <p:txBody>
          <a:bodyPr/>
          <a:lstStyle/>
          <a:p>
            <a:r>
              <a:rPr lang="en-DE" dirty="0"/>
              <a:t>Result of linguistic clustering</a:t>
            </a:r>
          </a:p>
        </p:txBody>
      </p:sp>
      <p:sp>
        <p:nvSpPr>
          <p:cNvPr id="3" name="Content Placeholder 2">
            <a:extLst>
              <a:ext uri="{FF2B5EF4-FFF2-40B4-BE49-F238E27FC236}">
                <a16:creationId xmlns:a16="http://schemas.microsoft.com/office/drawing/2014/main" id="{82CA0623-AD68-D8F1-0B18-07899EE4C27C}"/>
              </a:ext>
            </a:extLst>
          </p:cNvPr>
          <p:cNvSpPr>
            <a:spLocks noGrp="1"/>
          </p:cNvSpPr>
          <p:nvPr>
            <p:ph idx="1"/>
          </p:nvPr>
        </p:nvSpPr>
        <p:spPr/>
        <p:txBody>
          <a:bodyPr/>
          <a:lstStyle/>
          <a:p>
            <a:pPr lvl="2"/>
            <a:r>
              <a:rPr lang="en-DE" dirty="0"/>
              <a:t>Are register or social medium clustered more closely?</a:t>
            </a:r>
          </a:p>
          <a:p>
            <a:pPr marL="3784600" lvl="2" indent="-242888">
              <a:tabLst>
                <a:tab pos="233363" algn="l"/>
              </a:tabLst>
            </a:pPr>
            <a:endParaRPr lang="en-DE" dirty="0"/>
          </a:p>
          <a:p>
            <a:pPr marL="3784600" lvl="2" indent="-242888">
              <a:tabLst>
                <a:tab pos="233363" algn="l"/>
              </a:tabLst>
            </a:pPr>
            <a:r>
              <a:rPr lang="en-DE" dirty="0"/>
              <a:t>V-measure (quality of grouping):</a:t>
            </a:r>
          </a:p>
          <a:p>
            <a:pPr marL="4018600" lvl="4" indent="-242888">
              <a:tabLst>
                <a:tab pos="233363" algn="l"/>
              </a:tabLst>
            </a:pPr>
            <a:r>
              <a:rPr lang="en-DE" dirty="0"/>
              <a:t>Medium V = 0.2246</a:t>
            </a:r>
          </a:p>
          <a:p>
            <a:pPr marL="4018600" lvl="4" indent="-242888">
              <a:tabLst>
                <a:tab pos="233363" algn="l"/>
              </a:tabLst>
            </a:pPr>
            <a:r>
              <a:rPr lang="en-DE" dirty="0"/>
              <a:t>Register V = 0.0839</a:t>
            </a:r>
          </a:p>
          <a:p>
            <a:pPr marL="3784600" lvl="2" indent="-242888">
              <a:tabLst>
                <a:tab pos="233363" algn="l"/>
              </a:tabLst>
            </a:pPr>
            <a:r>
              <a:rPr lang="en-DE" dirty="0"/>
              <a:t>Homogeneity of clusters:</a:t>
            </a:r>
          </a:p>
          <a:p>
            <a:pPr marL="4018600" lvl="4" indent="-242888">
              <a:tabLst>
                <a:tab pos="233363" algn="l"/>
              </a:tabLst>
            </a:pPr>
            <a:r>
              <a:rPr lang="en-DE" dirty="0"/>
              <a:t>Medium: 0.5449</a:t>
            </a:r>
          </a:p>
          <a:p>
            <a:pPr marL="4018600" lvl="4" indent="-242888">
              <a:tabLst>
                <a:tab pos="233363" algn="l"/>
              </a:tabLst>
            </a:pPr>
            <a:r>
              <a:rPr lang="en-DE" dirty="0"/>
              <a:t>Register: 0.1419</a:t>
            </a:r>
          </a:p>
        </p:txBody>
      </p:sp>
      <p:sp>
        <p:nvSpPr>
          <p:cNvPr id="4" name="Footer Placeholder 3">
            <a:extLst>
              <a:ext uri="{FF2B5EF4-FFF2-40B4-BE49-F238E27FC236}">
                <a16:creationId xmlns:a16="http://schemas.microsoft.com/office/drawing/2014/main" id="{799574F7-B5E5-3C61-44A5-3101F570C0F2}"/>
              </a:ext>
            </a:extLst>
          </p:cNvPr>
          <p:cNvSpPr>
            <a:spLocks noGrp="1"/>
          </p:cNvSpPr>
          <p:nvPr>
            <p:ph type="ftr" sz="quarter" idx="11"/>
          </p:nvPr>
        </p:nvSpPr>
        <p:spPr/>
        <p:txBody>
          <a:bodyPr/>
          <a:lstStyle/>
          <a:p>
            <a:r>
              <a:rPr lang="de-DE"/>
              <a:t>Scheffler | Individual linguistic variation in social media</a:t>
            </a:r>
            <a:endParaRPr lang="de-DE" dirty="0"/>
          </a:p>
        </p:txBody>
      </p:sp>
      <p:sp>
        <p:nvSpPr>
          <p:cNvPr id="5" name="Slide Number Placeholder 4">
            <a:extLst>
              <a:ext uri="{FF2B5EF4-FFF2-40B4-BE49-F238E27FC236}">
                <a16:creationId xmlns:a16="http://schemas.microsoft.com/office/drawing/2014/main" id="{38BA14F5-D106-3855-51CF-F9F1C3958E1B}"/>
              </a:ext>
            </a:extLst>
          </p:cNvPr>
          <p:cNvSpPr>
            <a:spLocks noGrp="1"/>
          </p:cNvSpPr>
          <p:nvPr>
            <p:ph type="sldNum" sz="quarter" idx="12"/>
          </p:nvPr>
        </p:nvSpPr>
        <p:spPr/>
        <p:txBody>
          <a:bodyPr/>
          <a:lstStyle/>
          <a:p>
            <a:fld id="{6C8FC03C-C266-4645-ABC5-645062898383}" type="slidenum">
              <a:rPr lang="de-DE" smtClean="0"/>
              <a:pPr/>
              <a:t>43</a:t>
            </a:fld>
            <a:r>
              <a:rPr lang="de-DE"/>
              <a:t> </a:t>
            </a:r>
            <a:endParaRPr lang="de-DE" dirty="0"/>
          </a:p>
        </p:txBody>
      </p:sp>
      <p:pic>
        <p:nvPicPr>
          <p:cNvPr id="6" name="Grafik 8">
            <a:extLst>
              <a:ext uri="{FF2B5EF4-FFF2-40B4-BE49-F238E27FC236}">
                <a16:creationId xmlns:a16="http://schemas.microsoft.com/office/drawing/2014/main" id="{346669A7-326C-6FCC-4CE7-969DB23CA417}"/>
              </a:ext>
            </a:extLst>
          </p:cNvPr>
          <p:cNvPicPr>
            <a:picLocks noChangeAspect="1"/>
          </p:cNvPicPr>
          <p:nvPr/>
        </p:nvPicPr>
        <p:blipFill rotWithShape="1">
          <a:blip r:embed="rId3"/>
          <a:srcRect l="1964" r="54702"/>
          <a:stretch/>
        </p:blipFill>
        <p:spPr bwMode="auto">
          <a:xfrm>
            <a:off x="251520" y="1146996"/>
            <a:ext cx="3618480" cy="3340009"/>
          </a:xfrm>
          <a:prstGeom prst="rect">
            <a:avLst/>
          </a:prstGeom>
        </p:spPr>
      </p:pic>
    </p:spTree>
    <p:extLst>
      <p:ext uri="{BB962C8B-B14F-4D97-AF65-F5344CB8AC3E}">
        <p14:creationId xmlns:p14="http://schemas.microsoft.com/office/powerpoint/2010/main" val="309163898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53693-9428-E388-BCDF-7639DDF7DDA8}"/>
              </a:ext>
            </a:extLst>
          </p:cNvPr>
          <p:cNvSpPr>
            <a:spLocks noGrp="1"/>
          </p:cNvSpPr>
          <p:nvPr>
            <p:ph type="title"/>
          </p:nvPr>
        </p:nvSpPr>
        <p:spPr/>
        <p:txBody>
          <a:bodyPr/>
          <a:lstStyle/>
          <a:p>
            <a:r>
              <a:rPr lang="en-DE" dirty="0"/>
              <a:t>Clustering conclusions</a:t>
            </a:r>
          </a:p>
        </p:txBody>
      </p:sp>
      <p:sp>
        <p:nvSpPr>
          <p:cNvPr id="3" name="Content Placeholder 2">
            <a:extLst>
              <a:ext uri="{FF2B5EF4-FFF2-40B4-BE49-F238E27FC236}">
                <a16:creationId xmlns:a16="http://schemas.microsoft.com/office/drawing/2014/main" id="{1EF0240A-B4D4-F672-1412-711C70E7C476}"/>
              </a:ext>
            </a:extLst>
          </p:cNvPr>
          <p:cNvSpPr>
            <a:spLocks noGrp="1"/>
          </p:cNvSpPr>
          <p:nvPr>
            <p:ph idx="1"/>
          </p:nvPr>
        </p:nvSpPr>
        <p:spPr/>
        <p:txBody>
          <a:bodyPr/>
          <a:lstStyle/>
          <a:p>
            <a:pPr lvl="2"/>
            <a:r>
              <a:rPr lang="en-DE" sz="1600" dirty="0"/>
              <a:t>What effects </a:t>
            </a:r>
            <a:r>
              <a:rPr lang="en-US" sz="1600" dirty="0"/>
              <a:t>of the used medium and register can be differentiated from individual authors’ variability?</a:t>
            </a:r>
          </a:p>
          <a:p>
            <a:pPr lvl="3"/>
            <a:r>
              <a:rPr lang="en-US" sz="1600" dirty="0"/>
              <a:t>Use of intensifiers differs depending on medium and register</a:t>
            </a:r>
          </a:p>
          <a:p>
            <a:pPr lvl="2"/>
            <a:r>
              <a:rPr lang="en-US" sz="1600" dirty="0"/>
              <a:t>How well does bottom-up clustering based on specific linguistic features capture authors’ usage of different registers and media?</a:t>
            </a:r>
          </a:p>
          <a:p>
            <a:pPr lvl="3"/>
            <a:r>
              <a:rPr lang="en-US" sz="1600" dirty="0"/>
              <a:t>Modal and intensifying particles can be used as feature for clustering</a:t>
            </a:r>
          </a:p>
          <a:p>
            <a:pPr lvl="3"/>
            <a:r>
              <a:rPr lang="en-US" sz="1600" dirty="0"/>
              <a:t>Clustering corresponds more closely to medium distinction	</a:t>
            </a:r>
          </a:p>
          <a:p>
            <a:pPr lvl="3"/>
            <a:endParaRPr lang="en-US" sz="1600" dirty="0"/>
          </a:p>
          <a:p>
            <a:pPr lvl="2"/>
            <a:endParaRPr lang="en-DE" sz="1600" dirty="0"/>
          </a:p>
        </p:txBody>
      </p:sp>
      <p:sp>
        <p:nvSpPr>
          <p:cNvPr id="4" name="Footer Placeholder 3">
            <a:extLst>
              <a:ext uri="{FF2B5EF4-FFF2-40B4-BE49-F238E27FC236}">
                <a16:creationId xmlns:a16="http://schemas.microsoft.com/office/drawing/2014/main" id="{9B560D00-2E3F-E5C3-7C7E-9725C0F63B63}"/>
              </a:ext>
            </a:extLst>
          </p:cNvPr>
          <p:cNvSpPr>
            <a:spLocks noGrp="1"/>
          </p:cNvSpPr>
          <p:nvPr>
            <p:ph type="ftr" sz="quarter" idx="11"/>
          </p:nvPr>
        </p:nvSpPr>
        <p:spPr/>
        <p:txBody>
          <a:bodyPr/>
          <a:lstStyle/>
          <a:p>
            <a:r>
              <a:rPr lang="de-DE"/>
              <a:t>Scheffler | Individual linguistic variation in social media</a:t>
            </a:r>
            <a:endParaRPr lang="de-DE" dirty="0"/>
          </a:p>
        </p:txBody>
      </p:sp>
      <p:sp>
        <p:nvSpPr>
          <p:cNvPr id="5" name="Slide Number Placeholder 4">
            <a:extLst>
              <a:ext uri="{FF2B5EF4-FFF2-40B4-BE49-F238E27FC236}">
                <a16:creationId xmlns:a16="http://schemas.microsoft.com/office/drawing/2014/main" id="{6C8229E5-E9F5-EDE5-ED44-183BC81CEA1E}"/>
              </a:ext>
            </a:extLst>
          </p:cNvPr>
          <p:cNvSpPr>
            <a:spLocks noGrp="1"/>
          </p:cNvSpPr>
          <p:nvPr>
            <p:ph type="sldNum" sz="quarter" idx="12"/>
          </p:nvPr>
        </p:nvSpPr>
        <p:spPr/>
        <p:txBody>
          <a:bodyPr/>
          <a:lstStyle/>
          <a:p>
            <a:fld id="{6C8FC03C-C266-4645-ABC5-645062898383}" type="slidenum">
              <a:rPr lang="de-DE" smtClean="0"/>
              <a:pPr/>
              <a:t>44</a:t>
            </a:fld>
            <a:r>
              <a:rPr lang="de-DE"/>
              <a:t> </a:t>
            </a:r>
            <a:endParaRPr lang="de-DE" dirty="0"/>
          </a:p>
        </p:txBody>
      </p:sp>
    </p:spTree>
    <p:extLst>
      <p:ext uri="{BB962C8B-B14F-4D97-AF65-F5344CB8AC3E}">
        <p14:creationId xmlns:p14="http://schemas.microsoft.com/office/powerpoint/2010/main" val="356466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E8EA1F-54F5-F769-6A4F-2CCCDA8E5342}"/>
              </a:ext>
            </a:extLst>
          </p:cNvPr>
          <p:cNvSpPr>
            <a:spLocks noGrp="1"/>
          </p:cNvSpPr>
          <p:nvPr>
            <p:ph type="title"/>
          </p:nvPr>
        </p:nvSpPr>
        <p:spPr/>
        <p:txBody>
          <a:bodyPr/>
          <a:lstStyle/>
          <a:p>
            <a:r>
              <a:rPr lang="en-DE" dirty="0"/>
              <a:t>Summary</a:t>
            </a:r>
          </a:p>
        </p:txBody>
      </p:sp>
      <p:sp>
        <p:nvSpPr>
          <p:cNvPr id="3" name="Text Placeholder 2">
            <a:extLst>
              <a:ext uri="{FF2B5EF4-FFF2-40B4-BE49-F238E27FC236}">
                <a16:creationId xmlns:a16="http://schemas.microsoft.com/office/drawing/2014/main" id="{AC9DECDA-6D76-EBB1-ED5D-1BB8D91ADF9E}"/>
              </a:ext>
            </a:extLst>
          </p:cNvPr>
          <p:cNvSpPr>
            <a:spLocks noGrp="1"/>
          </p:cNvSpPr>
          <p:nvPr>
            <p:ph type="body" sz="quarter" idx="10"/>
          </p:nvPr>
        </p:nvSpPr>
        <p:spPr/>
        <p:txBody>
          <a:bodyPr/>
          <a:lstStyle/>
          <a:p>
            <a:endParaRPr lang="en-DE"/>
          </a:p>
        </p:txBody>
      </p:sp>
    </p:spTree>
    <p:extLst>
      <p:ext uri="{BB962C8B-B14F-4D97-AF65-F5344CB8AC3E}">
        <p14:creationId xmlns:p14="http://schemas.microsoft.com/office/powerpoint/2010/main" val="326334595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862B814A-55FF-D369-4471-4AE509B26D5E}"/>
              </a:ext>
            </a:extLst>
          </p:cNvPr>
          <p:cNvSpPr>
            <a:spLocks noGrp="1"/>
          </p:cNvSpPr>
          <p:nvPr>
            <p:ph type="ftr" sz="quarter" idx="11"/>
          </p:nvPr>
        </p:nvSpPr>
        <p:spPr>
          <a:xfrm>
            <a:off x="720000" y="4752000"/>
            <a:ext cx="6300000" cy="108000"/>
          </a:xfrm>
        </p:spPr>
        <p:txBody>
          <a:bodyPr/>
          <a:lstStyle/>
          <a:p>
            <a:r>
              <a:rPr lang="de-DE" dirty="0"/>
              <a:t>Scheffler | Individual </a:t>
            </a:r>
            <a:r>
              <a:rPr lang="de-DE" dirty="0" err="1"/>
              <a:t>linguistic</a:t>
            </a:r>
            <a:r>
              <a:rPr lang="de-DE" dirty="0"/>
              <a:t> </a:t>
            </a:r>
            <a:r>
              <a:rPr lang="de-DE" dirty="0" err="1"/>
              <a:t>variation</a:t>
            </a:r>
            <a:r>
              <a:rPr lang="de-DE" dirty="0"/>
              <a:t> in social </a:t>
            </a:r>
            <a:r>
              <a:rPr lang="de-DE" dirty="0" err="1"/>
              <a:t>media</a:t>
            </a:r>
            <a:endParaRPr lang="de-DE" dirty="0"/>
          </a:p>
        </p:txBody>
      </p:sp>
      <p:sp>
        <p:nvSpPr>
          <p:cNvPr id="5" name="Slide Number Placeholder 4">
            <a:extLst>
              <a:ext uri="{FF2B5EF4-FFF2-40B4-BE49-F238E27FC236}">
                <a16:creationId xmlns:a16="http://schemas.microsoft.com/office/drawing/2014/main" id="{448C5A32-4592-E319-79BE-BD103EFACD08}"/>
              </a:ext>
            </a:extLst>
          </p:cNvPr>
          <p:cNvSpPr>
            <a:spLocks noGrp="1"/>
          </p:cNvSpPr>
          <p:nvPr>
            <p:ph type="sldNum" sz="quarter" idx="12"/>
          </p:nvPr>
        </p:nvSpPr>
        <p:spPr>
          <a:xfrm>
            <a:off x="324000" y="4752000"/>
            <a:ext cx="252000" cy="108000"/>
          </a:xfrm>
        </p:spPr>
        <p:txBody>
          <a:bodyPr/>
          <a:lstStyle/>
          <a:p>
            <a:fld id="{6C8FC03C-C266-4645-ABC5-645062898383}" type="slidenum">
              <a:rPr lang="de-DE" smtClean="0"/>
              <a:pPr/>
              <a:t>46</a:t>
            </a:fld>
            <a:r>
              <a:rPr lang="de-DE" dirty="0"/>
              <a:t> </a:t>
            </a:r>
          </a:p>
        </p:txBody>
      </p:sp>
      <p:pic>
        <p:nvPicPr>
          <p:cNvPr id="7" name="Picture 6">
            <a:extLst>
              <a:ext uri="{FF2B5EF4-FFF2-40B4-BE49-F238E27FC236}">
                <a16:creationId xmlns:a16="http://schemas.microsoft.com/office/drawing/2014/main" id="{7F206E11-3E39-1FDA-4F97-E62A7C516EFA}"/>
              </a:ext>
            </a:extLst>
          </p:cNvPr>
          <p:cNvPicPr>
            <a:picLocks noChangeAspect="1"/>
          </p:cNvPicPr>
          <p:nvPr/>
        </p:nvPicPr>
        <p:blipFill rotWithShape="1">
          <a:blip r:embed="rId2"/>
          <a:srcRect b="19107"/>
          <a:stretch/>
        </p:blipFill>
        <p:spPr>
          <a:xfrm>
            <a:off x="2902078" y="1223292"/>
            <a:ext cx="3333946" cy="2696915"/>
          </a:xfrm>
          <a:prstGeom prst="rect">
            <a:avLst/>
          </a:prstGeom>
        </p:spPr>
      </p:pic>
      <p:pic>
        <p:nvPicPr>
          <p:cNvPr id="9" name="Picture 8">
            <a:extLst>
              <a:ext uri="{FF2B5EF4-FFF2-40B4-BE49-F238E27FC236}">
                <a16:creationId xmlns:a16="http://schemas.microsoft.com/office/drawing/2014/main" id="{0A807E8F-6D89-0497-5454-07854CF79785}"/>
              </a:ext>
            </a:extLst>
          </p:cNvPr>
          <p:cNvPicPr>
            <a:picLocks noChangeAspect="1"/>
          </p:cNvPicPr>
          <p:nvPr/>
        </p:nvPicPr>
        <p:blipFill rotWithShape="1">
          <a:blip r:embed="rId3"/>
          <a:srcRect b="13601"/>
          <a:stretch/>
        </p:blipFill>
        <p:spPr>
          <a:xfrm>
            <a:off x="6351199" y="843558"/>
            <a:ext cx="730271" cy="630951"/>
          </a:xfrm>
          <a:prstGeom prst="rect">
            <a:avLst/>
          </a:prstGeom>
        </p:spPr>
      </p:pic>
      <p:pic>
        <p:nvPicPr>
          <p:cNvPr id="11" name="Picture 10">
            <a:extLst>
              <a:ext uri="{FF2B5EF4-FFF2-40B4-BE49-F238E27FC236}">
                <a16:creationId xmlns:a16="http://schemas.microsoft.com/office/drawing/2014/main" id="{9158A2EB-6E62-98CB-1138-0807CA5C34B6}"/>
              </a:ext>
            </a:extLst>
          </p:cNvPr>
          <p:cNvPicPr>
            <a:picLocks noChangeAspect="1"/>
          </p:cNvPicPr>
          <p:nvPr/>
        </p:nvPicPr>
        <p:blipFill rotWithShape="1">
          <a:blip r:embed="rId4"/>
          <a:srcRect b="21301"/>
          <a:stretch/>
        </p:blipFill>
        <p:spPr>
          <a:xfrm>
            <a:off x="6938630" y="1159033"/>
            <a:ext cx="801722" cy="630952"/>
          </a:xfrm>
          <a:prstGeom prst="rect">
            <a:avLst/>
          </a:prstGeom>
        </p:spPr>
      </p:pic>
      <p:pic>
        <p:nvPicPr>
          <p:cNvPr id="13" name="Picture 12">
            <a:extLst>
              <a:ext uri="{FF2B5EF4-FFF2-40B4-BE49-F238E27FC236}">
                <a16:creationId xmlns:a16="http://schemas.microsoft.com/office/drawing/2014/main" id="{CF19F7CD-F1D9-A940-61C7-6EF1E382AE3F}"/>
              </a:ext>
            </a:extLst>
          </p:cNvPr>
          <p:cNvPicPr>
            <a:picLocks noChangeAspect="1"/>
          </p:cNvPicPr>
          <p:nvPr/>
        </p:nvPicPr>
        <p:blipFill rotWithShape="1">
          <a:blip r:embed="rId5"/>
          <a:srcRect b="15001"/>
          <a:stretch/>
        </p:blipFill>
        <p:spPr>
          <a:xfrm>
            <a:off x="6905705" y="535898"/>
            <a:ext cx="801722" cy="681459"/>
          </a:xfrm>
          <a:prstGeom prst="rect">
            <a:avLst/>
          </a:prstGeom>
        </p:spPr>
      </p:pic>
      <p:sp>
        <p:nvSpPr>
          <p:cNvPr id="14" name="TextBox 13">
            <a:extLst>
              <a:ext uri="{FF2B5EF4-FFF2-40B4-BE49-F238E27FC236}">
                <a16:creationId xmlns:a16="http://schemas.microsoft.com/office/drawing/2014/main" id="{D63A9840-CB41-9D93-F719-21BD97D1D2B5}"/>
              </a:ext>
            </a:extLst>
          </p:cNvPr>
          <p:cNvSpPr txBox="1"/>
          <p:nvPr/>
        </p:nvSpPr>
        <p:spPr>
          <a:xfrm>
            <a:off x="7641237" y="876627"/>
            <a:ext cx="801721" cy="338554"/>
          </a:xfrm>
          <a:prstGeom prst="rect">
            <a:avLst/>
          </a:prstGeom>
          <a:noFill/>
        </p:spPr>
        <p:txBody>
          <a:bodyPr wrap="square" rtlCol="0">
            <a:spAutoFit/>
          </a:bodyPr>
          <a:lstStyle/>
          <a:p>
            <a:r>
              <a:rPr lang="en-DE" sz="1600" dirty="0">
                <a:solidFill>
                  <a:schemeClr val="tx2"/>
                </a:solidFill>
              </a:rPr>
              <a:t>Topic</a:t>
            </a:r>
          </a:p>
        </p:txBody>
      </p:sp>
      <p:pic>
        <p:nvPicPr>
          <p:cNvPr id="16" name="Picture 15">
            <a:extLst>
              <a:ext uri="{FF2B5EF4-FFF2-40B4-BE49-F238E27FC236}">
                <a16:creationId xmlns:a16="http://schemas.microsoft.com/office/drawing/2014/main" id="{00C2AAEA-7CCC-E9B1-3634-5026E66DB6DC}"/>
              </a:ext>
            </a:extLst>
          </p:cNvPr>
          <p:cNvPicPr>
            <a:picLocks noChangeAspect="1"/>
          </p:cNvPicPr>
          <p:nvPr/>
        </p:nvPicPr>
        <p:blipFill>
          <a:blip r:embed="rId6"/>
          <a:stretch>
            <a:fillRect/>
          </a:stretch>
        </p:blipFill>
        <p:spPr>
          <a:xfrm flipH="1">
            <a:off x="1753271" y="706936"/>
            <a:ext cx="801721" cy="801721"/>
          </a:xfrm>
          <a:prstGeom prst="rect">
            <a:avLst/>
          </a:prstGeom>
        </p:spPr>
      </p:pic>
      <p:sp>
        <p:nvSpPr>
          <p:cNvPr id="17" name="TextBox 16">
            <a:extLst>
              <a:ext uri="{FF2B5EF4-FFF2-40B4-BE49-F238E27FC236}">
                <a16:creationId xmlns:a16="http://schemas.microsoft.com/office/drawing/2014/main" id="{DA999E64-7725-EFF4-D447-E2C60CF06688}"/>
              </a:ext>
            </a:extLst>
          </p:cNvPr>
          <p:cNvSpPr txBox="1"/>
          <p:nvPr/>
        </p:nvSpPr>
        <p:spPr>
          <a:xfrm>
            <a:off x="755576" y="873267"/>
            <a:ext cx="1064154" cy="338554"/>
          </a:xfrm>
          <a:prstGeom prst="rect">
            <a:avLst/>
          </a:prstGeom>
          <a:noFill/>
        </p:spPr>
        <p:txBody>
          <a:bodyPr wrap="square" rtlCol="0">
            <a:spAutoFit/>
          </a:bodyPr>
          <a:lstStyle/>
          <a:p>
            <a:r>
              <a:rPr lang="en-DE" sz="1600" dirty="0">
                <a:solidFill>
                  <a:schemeClr val="tx2"/>
                </a:solidFill>
              </a:rPr>
              <a:t>Individual</a:t>
            </a:r>
          </a:p>
        </p:txBody>
      </p:sp>
      <p:pic>
        <p:nvPicPr>
          <p:cNvPr id="19" name="Picture 18">
            <a:extLst>
              <a:ext uri="{FF2B5EF4-FFF2-40B4-BE49-F238E27FC236}">
                <a16:creationId xmlns:a16="http://schemas.microsoft.com/office/drawing/2014/main" id="{1BF06935-9CE0-2108-968A-8E477A87DE35}"/>
              </a:ext>
            </a:extLst>
          </p:cNvPr>
          <p:cNvPicPr>
            <a:picLocks noChangeAspect="1"/>
          </p:cNvPicPr>
          <p:nvPr/>
        </p:nvPicPr>
        <p:blipFill>
          <a:blip r:embed="rId7"/>
          <a:stretch>
            <a:fillRect/>
          </a:stretch>
        </p:blipFill>
        <p:spPr>
          <a:xfrm>
            <a:off x="1591111" y="3418714"/>
            <a:ext cx="917281" cy="917281"/>
          </a:xfrm>
          <a:prstGeom prst="rect">
            <a:avLst/>
          </a:prstGeom>
        </p:spPr>
      </p:pic>
      <p:sp>
        <p:nvSpPr>
          <p:cNvPr id="20" name="TextBox 19">
            <a:extLst>
              <a:ext uri="{FF2B5EF4-FFF2-40B4-BE49-F238E27FC236}">
                <a16:creationId xmlns:a16="http://schemas.microsoft.com/office/drawing/2014/main" id="{11479744-17E0-E1B5-7895-B15FD779E969}"/>
              </a:ext>
            </a:extLst>
          </p:cNvPr>
          <p:cNvSpPr txBox="1"/>
          <p:nvPr/>
        </p:nvSpPr>
        <p:spPr>
          <a:xfrm>
            <a:off x="689117" y="3684777"/>
            <a:ext cx="1064154" cy="338554"/>
          </a:xfrm>
          <a:prstGeom prst="rect">
            <a:avLst/>
          </a:prstGeom>
          <a:noFill/>
        </p:spPr>
        <p:txBody>
          <a:bodyPr wrap="square" rtlCol="0">
            <a:spAutoFit/>
          </a:bodyPr>
          <a:lstStyle/>
          <a:p>
            <a:r>
              <a:rPr lang="en-DE" sz="1600" dirty="0">
                <a:solidFill>
                  <a:schemeClr val="tx2"/>
                </a:solidFill>
              </a:rPr>
              <a:t>Medium</a:t>
            </a:r>
          </a:p>
        </p:txBody>
      </p:sp>
      <p:pic>
        <p:nvPicPr>
          <p:cNvPr id="22" name="Picture 21">
            <a:extLst>
              <a:ext uri="{FF2B5EF4-FFF2-40B4-BE49-F238E27FC236}">
                <a16:creationId xmlns:a16="http://schemas.microsoft.com/office/drawing/2014/main" id="{D508F233-5368-B023-FAF4-6FED72F3D616}"/>
              </a:ext>
            </a:extLst>
          </p:cNvPr>
          <p:cNvPicPr>
            <a:picLocks noChangeAspect="1"/>
          </p:cNvPicPr>
          <p:nvPr/>
        </p:nvPicPr>
        <p:blipFill>
          <a:blip r:embed="rId8"/>
          <a:stretch>
            <a:fillRect/>
          </a:stretch>
        </p:blipFill>
        <p:spPr>
          <a:xfrm>
            <a:off x="6635607" y="3555864"/>
            <a:ext cx="528725" cy="528725"/>
          </a:xfrm>
          <a:prstGeom prst="rect">
            <a:avLst/>
          </a:prstGeom>
        </p:spPr>
      </p:pic>
      <p:pic>
        <p:nvPicPr>
          <p:cNvPr id="24" name="Picture 23">
            <a:extLst>
              <a:ext uri="{FF2B5EF4-FFF2-40B4-BE49-F238E27FC236}">
                <a16:creationId xmlns:a16="http://schemas.microsoft.com/office/drawing/2014/main" id="{A8F4D489-86E1-56D6-AC76-584FF7256F5A}"/>
              </a:ext>
            </a:extLst>
          </p:cNvPr>
          <p:cNvPicPr>
            <a:picLocks noChangeAspect="1"/>
          </p:cNvPicPr>
          <p:nvPr/>
        </p:nvPicPr>
        <p:blipFill>
          <a:blip r:embed="rId9"/>
          <a:stretch>
            <a:fillRect/>
          </a:stretch>
        </p:blipFill>
        <p:spPr>
          <a:xfrm>
            <a:off x="7112511" y="3843225"/>
            <a:ext cx="528725" cy="528725"/>
          </a:xfrm>
          <a:prstGeom prst="rect">
            <a:avLst/>
          </a:prstGeom>
        </p:spPr>
      </p:pic>
      <p:sp>
        <p:nvSpPr>
          <p:cNvPr id="25" name="TextBox 24">
            <a:extLst>
              <a:ext uri="{FF2B5EF4-FFF2-40B4-BE49-F238E27FC236}">
                <a16:creationId xmlns:a16="http://schemas.microsoft.com/office/drawing/2014/main" id="{E982896F-109A-9C9A-A32E-14FDBC8933E4}"/>
              </a:ext>
            </a:extLst>
          </p:cNvPr>
          <p:cNvSpPr txBox="1"/>
          <p:nvPr/>
        </p:nvSpPr>
        <p:spPr>
          <a:xfrm>
            <a:off x="7641236" y="3831073"/>
            <a:ext cx="1035220" cy="338554"/>
          </a:xfrm>
          <a:prstGeom prst="rect">
            <a:avLst/>
          </a:prstGeom>
          <a:noFill/>
        </p:spPr>
        <p:txBody>
          <a:bodyPr wrap="square" rtlCol="0">
            <a:spAutoFit/>
          </a:bodyPr>
          <a:lstStyle/>
          <a:p>
            <a:r>
              <a:rPr lang="en-DE" sz="1600" dirty="0">
                <a:solidFill>
                  <a:schemeClr val="tx2"/>
                </a:solidFill>
              </a:rPr>
              <a:t>Register</a:t>
            </a:r>
          </a:p>
        </p:txBody>
      </p:sp>
      <p:cxnSp>
        <p:nvCxnSpPr>
          <p:cNvPr id="27" name="Straight Arrow Connector 26">
            <a:extLst>
              <a:ext uri="{FF2B5EF4-FFF2-40B4-BE49-F238E27FC236}">
                <a16:creationId xmlns:a16="http://schemas.microsoft.com/office/drawing/2014/main" id="{8B77ECD0-2E83-35E0-40E1-F72A833AC608}"/>
              </a:ext>
            </a:extLst>
          </p:cNvPr>
          <p:cNvCxnSpPr/>
          <p:nvPr/>
        </p:nvCxnSpPr>
        <p:spPr>
          <a:xfrm flipV="1">
            <a:off x="2627784" y="3418714"/>
            <a:ext cx="648072" cy="449180"/>
          </a:xfrm>
          <a:prstGeom prst="straightConnector1">
            <a:avLst/>
          </a:prstGeom>
          <a:ln w="2540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2" name="Straight Arrow Connector 1">
            <a:extLst>
              <a:ext uri="{FF2B5EF4-FFF2-40B4-BE49-F238E27FC236}">
                <a16:creationId xmlns:a16="http://schemas.microsoft.com/office/drawing/2014/main" id="{011880A8-7A88-60E4-3632-C10B5E41C5B7}"/>
              </a:ext>
            </a:extLst>
          </p:cNvPr>
          <p:cNvCxnSpPr>
            <a:cxnSpLocks/>
          </p:cNvCxnSpPr>
          <p:nvPr/>
        </p:nvCxnSpPr>
        <p:spPr>
          <a:xfrm>
            <a:off x="2627784" y="1527148"/>
            <a:ext cx="648072" cy="449180"/>
          </a:xfrm>
          <a:prstGeom prst="straightConnector1">
            <a:avLst/>
          </a:prstGeom>
          <a:ln w="2540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3" name="Straight Arrow Connector 2">
            <a:extLst>
              <a:ext uri="{FF2B5EF4-FFF2-40B4-BE49-F238E27FC236}">
                <a16:creationId xmlns:a16="http://schemas.microsoft.com/office/drawing/2014/main" id="{C03A71B3-F757-F48A-6FC3-18028B4A532D}"/>
              </a:ext>
            </a:extLst>
          </p:cNvPr>
          <p:cNvCxnSpPr>
            <a:cxnSpLocks/>
          </p:cNvCxnSpPr>
          <p:nvPr/>
        </p:nvCxnSpPr>
        <p:spPr>
          <a:xfrm flipH="1">
            <a:off x="5981638" y="1527148"/>
            <a:ext cx="648072" cy="449180"/>
          </a:xfrm>
          <a:prstGeom prst="straightConnector1">
            <a:avLst/>
          </a:prstGeom>
          <a:ln w="2540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07B3DCF7-9CC4-5CAB-47F8-376F285BB17D}"/>
              </a:ext>
            </a:extLst>
          </p:cNvPr>
          <p:cNvCxnSpPr>
            <a:cxnSpLocks/>
          </p:cNvCxnSpPr>
          <p:nvPr/>
        </p:nvCxnSpPr>
        <p:spPr>
          <a:xfrm flipH="1" flipV="1">
            <a:off x="5981638" y="3428174"/>
            <a:ext cx="648072" cy="449180"/>
          </a:xfrm>
          <a:prstGeom prst="straightConnector1">
            <a:avLst/>
          </a:prstGeom>
          <a:ln w="25400">
            <a:solidFill>
              <a:schemeClr val="bg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4078768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53062-A5E5-A54B-E400-F9BE53C3F278}"/>
              </a:ext>
            </a:extLst>
          </p:cNvPr>
          <p:cNvSpPr>
            <a:spLocks noGrp="1"/>
          </p:cNvSpPr>
          <p:nvPr>
            <p:ph type="title"/>
          </p:nvPr>
        </p:nvSpPr>
        <p:spPr/>
        <p:txBody>
          <a:bodyPr/>
          <a:lstStyle/>
          <a:p>
            <a:r>
              <a:rPr lang="en-DE" dirty="0"/>
              <a:t>Individual variation in CMC</a:t>
            </a:r>
          </a:p>
        </p:txBody>
      </p:sp>
      <p:sp>
        <p:nvSpPr>
          <p:cNvPr id="3" name="Content Placeholder 2">
            <a:extLst>
              <a:ext uri="{FF2B5EF4-FFF2-40B4-BE49-F238E27FC236}">
                <a16:creationId xmlns:a16="http://schemas.microsoft.com/office/drawing/2014/main" id="{E9B3A1E1-B46C-5455-DBB5-BB9380C027A8}"/>
              </a:ext>
            </a:extLst>
          </p:cNvPr>
          <p:cNvSpPr>
            <a:spLocks noGrp="1"/>
          </p:cNvSpPr>
          <p:nvPr>
            <p:ph idx="1"/>
          </p:nvPr>
        </p:nvSpPr>
        <p:spPr/>
        <p:txBody>
          <a:bodyPr/>
          <a:lstStyle/>
          <a:p>
            <a:pPr lvl="2"/>
            <a:r>
              <a:rPr lang="en-DE" sz="1600" dirty="0"/>
              <a:t>No “CMC register”</a:t>
            </a:r>
          </a:p>
          <a:p>
            <a:pPr lvl="2"/>
            <a:r>
              <a:rPr lang="en-DE" sz="1600" dirty="0"/>
              <a:t>Must control for topic, medium, register, individual properties of authors</a:t>
            </a:r>
          </a:p>
          <a:p>
            <a:pPr lvl="2"/>
            <a:r>
              <a:rPr lang="en-DE" sz="1600" dirty="0"/>
              <a:t>All can have independent effect on linguistic phenomena</a:t>
            </a:r>
          </a:p>
          <a:p>
            <a:pPr lvl="2"/>
            <a:r>
              <a:rPr lang="en-DE" sz="1600" dirty="0"/>
              <a:t>Large corpora cause huge effort to</a:t>
            </a:r>
          </a:p>
          <a:p>
            <a:pPr lvl="3"/>
            <a:r>
              <a:rPr lang="en-US" sz="1600" dirty="0"/>
              <a:t>C</a:t>
            </a:r>
            <a:r>
              <a:rPr lang="en-DE" sz="1600" dirty="0"/>
              <a:t>ollect</a:t>
            </a:r>
          </a:p>
          <a:p>
            <a:pPr lvl="3"/>
            <a:r>
              <a:rPr lang="en-US" sz="1600" dirty="0"/>
              <a:t>P</a:t>
            </a:r>
            <a:r>
              <a:rPr lang="en-DE" sz="1600" dirty="0"/>
              <a:t>reprocess</a:t>
            </a:r>
          </a:p>
          <a:p>
            <a:pPr lvl="3"/>
            <a:r>
              <a:rPr lang="en-US" sz="1600" dirty="0"/>
              <a:t>A</a:t>
            </a:r>
            <a:r>
              <a:rPr lang="en-DE" sz="1600" dirty="0"/>
              <a:t>nnotate</a:t>
            </a:r>
          </a:p>
          <a:p>
            <a:pPr lvl="3"/>
            <a:r>
              <a:rPr lang="en-US" sz="1600" dirty="0"/>
              <a:t>A</a:t>
            </a:r>
            <a:r>
              <a:rPr lang="en-DE" sz="1600" dirty="0"/>
              <a:t>nalyze</a:t>
            </a:r>
          </a:p>
          <a:p>
            <a:pPr lvl="2"/>
            <a:r>
              <a:rPr lang="en-DE" sz="1600" dirty="0"/>
              <a:t>Share data</a:t>
            </a:r>
          </a:p>
          <a:p>
            <a:pPr lvl="3"/>
            <a:r>
              <a:rPr lang="en-US" sz="1600" dirty="0"/>
              <a:t>V</a:t>
            </a:r>
            <a:r>
              <a:rPr lang="en-DE" sz="1600" dirty="0"/>
              <a:t>erification</a:t>
            </a:r>
          </a:p>
          <a:p>
            <a:pPr lvl="3"/>
            <a:r>
              <a:rPr lang="en-US" sz="1600" dirty="0"/>
              <a:t>S</a:t>
            </a:r>
            <a:r>
              <a:rPr lang="en-DE" sz="1600" dirty="0"/>
              <a:t>ustainability</a:t>
            </a:r>
          </a:p>
          <a:p>
            <a:pPr lvl="3"/>
            <a:endParaRPr lang="en-DE" sz="1600" dirty="0"/>
          </a:p>
        </p:txBody>
      </p:sp>
      <p:sp>
        <p:nvSpPr>
          <p:cNvPr id="4" name="Footer Placeholder 3">
            <a:extLst>
              <a:ext uri="{FF2B5EF4-FFF2-40B4-BE49-F238E27FC236}">
                <a16:creationId xmlns:a16="http://schemas.microsoft.com/office/drawing/2014/main" id="{F6D79F2E-4900-626A-6578-57AB77837FBB}"/>
              </a:ext>
            </a:extLst>
          </p:cNvPr>
          <p:cNvSpPr>
            <a:spLocks noGrp="1"/>
          </p:cNvSpPr>
          <p:nvPr>
            <p:ph type="ftr" sz="quarter" idx="11"/>
          </p:nvPr>
        </p:nvSpPr>
        <p:spPr/>
        <p:txBody>
          <a:bodyPr/>
          <a:lstStyle/>
          <a:p>
            <a:r>
              <a:rPr lang="de-DE"/>
              <a:t>Scheffler | Individual linguistic variation in social media</a:t>
            </a:r>
            <a:endParaRPr lang="de-DE" dirty="0"/>
          </a:p>
        </p:txBody>
      </p:sp>
      <p:sp>
        <p:nvSpPr>
          <p:cNvPr id="5" name="Slide Number Placeholder 4">
            <a:extLst>
              <a:ext uri="{FF2B5EF4-FFF2-40B4-BE49-F238E27FC236}">
                <a16:creationId xmlns:a16="http://schemas.microsoft.com/office/drawing/2014/main" id="{A862D02F-7E23-5561-05BA-EC7D6DF1E9B5}"/>
              </a:ext>
            </a:extLst>
          </p:cNvPr>
          <p:cNvSpPr>
            <a:spLocks noGrp="1"/>
          </p:cNvSpPr>
          <p:nvPr>
            <p:ph type="sldNum" sz="quarter" idx="12"/>
          </p:nvPr>
        </p:nvSpPr>
        <p:spPr/>
        <p:txBody>
          <a:bodyPr/>
          <a:lstStyle/>
          <a:p>
            <a:fld id="{6C8FC03C-C266-4645-ABC5-645062898383}" type="slidenum">
              <a:rPr lang="de-DE" smtClean="0"/>
              <a:pPr/>
              <a:t>47</a:t>
            </a:fld>
            <a:r>
              <a:rPr lang="de-DE"/>
              <a:t> </a:t>
            </a:r>
            <a:endParaRPr lang="de-DE" dirty="0"/>
          </a:p>
        </p:txBody>
      </p:sp>
    </p:spTree>
    <p:extLst>
      <p:ext uri="{BB962C8B-B14F-4D97-AF65-F5344CB8AC3E}">
        <p14:creationId xmlns:p14="http://schemas.microsoft.com/office/powerpoint/2010/main" val="251654514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DD6C54D-6889-8DA8-3D8D-46111911B05C}"/>
              </a:ext>
            </a:extLst>
          </p:cNvPr>
          <p:cNvSpPr>
            <a:spLocks noGrp="1"/>
          </p:cNvSpPr>
          <p:nvPr>
            <p:ph type="title"/>
          </p:nvPr>
        </p:nvSpPr>
        <p:spPr/>
        <p:txBody>
          <a:bodyPr/>
          <a:lstStyle/>
          <a:p>
            <a:r>
              <a:rPr lang="en-DE" dirty="0"/>
              <a:t>Bochum CMC Corpora</a:t>
            </a:r>
          </a:p>
        </p:txBody>
      </p:sp>
      <p:sp>
        <p:nvSpPr>
          <p:cNvPr id="5" name="Content Placeholder 4">
            <a:extLst>
              <a:ext uri="{FF2B5EF4-FFF2-40B4-BE49-F238E27FC236}">
                <a16:creationId xmlns:a16="http://schemas.microsoft.com/office/drawing/2014/main" id="{D0802A30-128F-368D-6179-0BBB76A18654}"/>
              </a:ext>
            </a:extLst>
          </p:cNvPr>
          <p:cNvSpPr>
            <a:spLocks noGrp="1"/>
          </p:cNvSpPr>
          <p:nvPr>
            <p:ph idx="1"/>
          </p:nvPr>
        </p:nvSpPr>
        <p:spPr>
          <a:xfrm>
            <a:off x="468000" y="918000"/>
            <a:ext cx="7560000" cy="3525958"/>
          </a:xfrm>
        </p:spPr>
        <p:txBody>
          <a:bodyPr/>
          <a:lstStyle/>
          <a:p>
            <a:pPr lvl="2"/>
            <a:r>
              <a:rPr lang="en-DE" sz="1600" dirty="0"/>
              <a:t>TwiBloCoP</a:t>
            </a:r>
          </a:p>
          <a:p>
            <a:pPr lvl="2"/>
            <a:endParaRPr lang="en-DE" sz="1600" dirty="0"/>
          </a:p>
          <a:p>
            <a:pPr lvl="2"/>
            <a:r>
              <a:rPr lang="en-DE" sz="1600" dirty="0"/>
              <a:t>XXL: eXXtra-Large German Twitter corpus</a:t>
            </a:r>
          </a:p>
          <a:p>
            <a:pPr lvl="3"/>
            <a:r>
              <a:rPr lang="en-DE" sz="1600" dirty="0"/>
              <a:t>2014–2023</a:t>
            </a:r>
          </a:p>
          <a:p>
            <a:pPr lvl="3"/>
            <a:r>
              <a:rPr lang="en-US" sz="1600" dirty="0"/>
              <a:t>M</a:t>
            </a:r>
            <a:r>
              <a:rPr lang="en-DE" sz="1600" dirty="0"/>
              <a:t>ajority of German tweets</a:t>
            </a:r>
          </a:p>
          <a:p>
            <a:pPr lvl="3"/>
            <a:r>
              <a:rPr lang="en-US" sz="1600" dirty="0"/>
              <a:t>N</a:t>
            </a:r>
            <a:r>
              <a:rPr lang="en-DE" sz="1600" dirty="0"/>
              <a:t>o topic/keyword based filtering</a:t>
            </a:r>
          </a:p>
          <a:p>
            <a:pPr lvl="3"/>
            <a:r>
              <a:rPr lang="en-DE" sz="1600" dirty="0"/>
              <a:t>~ 2 billion tweets</a:t>
            </a:r>
          </a:p>
          <a:p>
            <a:pPr lvl="3"/>
            <a:r>
              <a:rPr lang="en-US" sz="1600" dirty="0"/>
              <a:t>A</a:t>
            </a:r>
            <a:r>
              <a:rPr lang="en-DE" sz="1600" dirty="0"/>
              <a:t>ccess: German National Library (soon) or contact me</a:t>
            </a:r>
          </a:p>
          <a:p>
            <a:pPr lvl="3"/>
            <a:endParaRPr lang="en-DE" sz="1600" dirty="0"/>
          </a:p>
          <a:p>
            <a:pPr lvl="2"/>
            <a:r>
              <a:rPr lang="en-DE" sz="1600" dirty="0"/>
              <a:t>ChrisTof</a:t>
            </a:r>
          </a:p>
          <a:p>
            <a:pPr lvl="2"/>
            <a:r>
              <a:rPr lang="en-DE" sz="1600" dirty="0"/>
              <a:t>PARADISE</a:t>
            </a:r>
          </a:p>
        </p:txBody>
      </p:sp>
      <p:sp>
        <p:nvSpPr>
          <p:cNvPr id="2" name="Footer Placeholder 1">
            <a:extLst>
              <a:ext uri="{FF2B5EF4-FFF2-40B4-BE49-F238E27FC236}">
                <a16:creationId xmlns:a16="http://schemas.microsoft.com/office/drawing/2014/main" id="{47C953E9-B068-D3DA-BE0A-D058AFA6B124}"/>
              </a:ext>
            </a:extLst>
          </p:cNvPr>
          <p:cNvSpPr>
            <a:spLocks noGrp="1"/>
          </p:cNvSpPr>
          <p:nvPr>
            <p:ph type="ftr" sz="quarter" idx="11"/>
          </p:nvPr>
        </p:nvSpPr>
        <p:spPr/>
        <p:txBody>
          <a:bodyPr/>
          <a:lstStyle/>
          <a:p>
            <a:r>
              <a:rPr lang="de-DE"/>
              <a:t>Scheffler | Individual linguistic variation in social media</a:t>
            </a:r>
            <a:endParaRPr lang="de-DE" dirty="0"/>
          </a:p>
        </p:txBody>
      </p:sp>
      <p:sp>
        <p:nvSpPr>
          <p:cNvPr id="3" name="Slide Number Placeholder 2">
            <a:extLst>
              <a:ext uri="{FF2B5EF4-FFF2-40B4-BE49-F238E27FC236}">
                <a16:creationId xmlns:a16="http://schemas.microsoft.com/office/drawing/2014/main" id="{31DCF879-83AB-E70F-ED41-850FAC28F200}"/>
              </a:ext>
            </a:extLst>
          </p:cNvPr>
          <p:cNvSpPr>
            <a:spLocks noGrp="1"/>
          </p:cNvSpPr>
          <p:nvPr>
            <p:ph type="sldNum" sz="quarter" idx="12"/>
          </p:nvPr>
        </p:nvSpPr>
        <p:spPr/>
        <p:txBody>
          <a:bodyPr/>
          <a:lstStyle/>
          <a:p>
            <a:fld id="{6C8FC03C-C266-4645-ABC5-645062898383}" type="slidenum">
              <a:rPr lang="de-DE" smtClean="0"/>
              <a:pPr/>
              <a:t>48</a:t>
            </a:fld>
            <a:r>
              <a:rPr lang="de-DE"/>
              <a:t> </a:t>
            </a:r>
            <a:endParaRPr lang="de-DE" dirty="0"/>
          </a:p>
        </p:txBody>
      </p:sp>
      <p:pic>
        <p:nvPicPr>
          <p:cNvPr id="6" name="Picture 5">
            <a:extLst>
              <a:ext uri="{FF2B5EF4-FFF2-40B4-BE49-F238E27FC236}">
                <a16:creationId xmlns:a16="http://schemas.microsoft.com/office/drawing/2014/main" id="{6F15FEAA-3167-325C-9149-0F98322CA636}"/>
              </a:ext>
            </a:extLst>
          </p:cNvPr>
          <p:cNvPicPr>
            <a:picLocks noChangeAspect="1"/>
          </p:cNvPicPr>
          <p:nvPr/>
        </p:nvPicPr>
        <p:blipFill>
          <a:blip r:embed="rId2"/>
          <a:stretch>
            <a:fillRect/>
          </a:stretch>
        </p:blipFill>
        <p:spPr>
          <a:xfrm>
            <a:off x="6280891" y="601698"/>
            <a:ext cx="1478218" cy="1478218"/>
          </a:xfrm>
          <a:prstGeom prst="rect">
            <a:avLst/>
          </a:prstGeom>
        </p:spPr>
      </p:pic>
    </p:spTree>
    <p:extLst>
      <p:ext uri="{BB962C8B-B14F-4D97-AF65-F5344CB8AC3E}">
        <p14:creationId xmlns:p14="http://schemas.microsoft.com/office/powerpoint/2010/main" val="20600114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xEl>
                                              <p:pRg st="9" end="9"/>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02C815-E8BF-F31C-E678-A173BFDA84EF}"/>
              </a:ext>
            </a:extLst>
          </p:cNvPr>
          <p:cNvSpPr>
            <a:spLocks noGrp="1"/>
          </p:cNvSpPr>
          <p:nvPr>
            <p:ph type="title"/>
          </p:nvPr>
        </p:nvSpPr>
        <p:spPr/>
        <p:txBody>
          <a:bodyPr/>
          <a:lstStyle/>
          <a:p>
            <a:r>
              <a:rPr lang="en-DE" dirty="0"/>
              <a:t>Save the Date!</a:t>
            </a:r>
          </a:p>
        </p:txBody>
      </p:sp>
      <p:sp>
        <p:nvSpPr>
          <p:cNvPr id="3" name="Content Placeholder 2">
            <a:extLst>
              <a:ext uri="{FF2B5EF4-FFF2-40B4-BE49-F238E27FC236}">
                <a16:creationId xmlns:a16="http://schemas.microsoft.com/office/drawing/2014/main" id="{8363E117-696C-4C8A-2E3A-230A3BBCEBE9}"/>
              </a:ext>
            </a:extLst>
          </p:cNvPr>
          <p:cNvSpPr>
            <a:spLocks noGrp="1"/>
          </p:cNvSpPr>
          <p:nvPr>
            <p:ph idx="1"/>
          </p:nvPr>
        </p:nvSpPr>
        <p:spPr/>
        <p:txBody>
          <a:bodyPr/>
          <a:lstStyle/>
          <a:p>
            <a:pPr lvl="1"/>
            <a:endParaRPr lang="en-US" dirty="0"/>
          </a:p>
          <a:p>
            <a:pPr lvl="1"/>
            <a:r>
              <a:rPr lang="en-US" sz="1800" b="1" dirty="0"/>
              <a:t>Sustainable Archiving, Indexing, and Distribution of Dynamic Data from Social Media – Twitter and Beyond.</a:t>
            </a:r>
          </a:p>
          <a:p>
            <a:pPr lvl="1"/>
            <a:r>
              <a:rPr lang="en-US" sz="1800" dirty="0"/>
              <a:t>German National Library, Frankfurt</a:t>
            </a:r>
          </a:p>
          <a:p>
            <a:pPr lvl="1"/>
            <a:endParaRPr lang="en-US" sz="1800" dirty="0"/>
          </a:p>
          <a:p>
            <a:pPr lvl="1"/>
            <a:r>
              <a:rPr lang="en-US" sz="1800" dirty="0"/>
              <a:t>Conference: March 19–20, 2024</a:t>
            </a:r>
          </a:p>
          <a:p>
            <a:pPr lvl="1"/>
            <a:r>
              <a:rPr lang="en-DE" sz="1800" dirty="0"/>
              <a:t>Data Sprint: March 21–22, 2024</a:t>
            </a:r>
          </a:p>
          <a:p>
            <a:pPr lvl="1"/>
            <a:endParaRPr lang="en-DE" sz="1800" dirty="0"/>
          </a:p>
          <a:p>
            <a:pPr lvl="1"/>
            <a:r>
              <a:rPr lang="en-DE" sz="1800" dirty="0"/>
              <a:t>More Info, Call for Abstracts, Registration: Stay tuned.</a:t>
            </a:r>
          </a:p>
        </p:txBody>
      </p:sp>
      <p:sp>
        <p:nvSpPr>
          <p:cNvPr id="4" name="Footer Placeholder 3">
            <a:extLst>
              <a:ext uri="{FF2B5EF4-FFF2-40B4-BE49-F238E27FC236}">
                <a16:creationId xmlns:a16="http://schemas.microsoft.com/office/drawing/2014/main" id="{377B2AD4-BBD8-A314-7459-CA7641040B37}"/>
              </a:ext>
            </a:extLst>
          </p:cNvPr>
          <p:cNvSpPr>
            <a:spLocks noGrp="1"/>
          </p:cNvSpPr>
          <p:nvPr>
            <p:ph type="ftr" sz="quarter" idx="11"/>
          </p:nvPr>
        </p:nvSpPr>
        <p:spPr/>
        <p:txBody>
          <a:bodyPr/>
          <a:lstStyle/>
          <a:p>
            <a:r>
              <a:rPr lang="de-DE"/>
              <a:t>Scheffler | Individual linguistic variation in social media</a:t>
            </a:r>
            <a:endParaRPr lang="de-DE" dirty="0"/>
          </a:p>
        </p:txBody>
      </p:sp>
      <p:sp>
        <p:nvSpPr>
          <p:cNvPr id="5" name="Slide Number Placeholder 4">
            <a:extLst>
              <a:ext uri="{FF2B5EF4-FFF2-40B4-BE49-F238E27FC236}">
                <a16:creationId xmlns:a16="http://schemas.microsoft.com/office/drawing/2014/main" id="{05471F0D-E598-714A-B179-70DD7089EA30}"/>
              </a:ext>
            </a:extLst>
          </p:cNvPr>
          <p:cNvSpPr>
            <a:spLocks noGrp="1"/>
          </p:cNvSpPr>
          <p:nvPr>
            <p:ph type="sldNum" sz="quarter" idx="12"/>
          </p:nvPr>
        </p:nvSpPr>
        <p:spPr/>
        <p:txBody>
          <a:bodyPr/>
          <a:lstStyle/>
          <a:p>
            <a:fld id="{6C8FC03C-C266-4645-ABC5-645062898383}" type="slidenum">
              <a:rPr lang="de-DE" smtClean="0"/>
              <a:pPr/>
              <a:t>49</a:t>
            </a:fld>
            <a:r>
              <a:rPr lang="de-DE"/>
              <a:t> </a:t>
            </a:r>
            <a:endParaRPr lang="de-DE" dirty="0"/>
          </a:p>
        </p:txBody>
      </p:sp>
    </p:spTree>
    <p:extLst>
      <p:ext uri="{BB962C8B-B14F-4D97-AF65-F5344CB8AC3E}">
        <p14:creationId xmlns:p14="http://schemas.microsoft.com/office/powerpoint/2010/main" val="14608312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7B000A-8F04-F6D2-DCCE-7C74F855733C}"/>
              </a:ext>
            </a:extLst>
          </p:cNvPr>
          <p:cNvSpPr>
            <a:spLocks noGrp="1"/>
          </p:cNvSpPr>
          <p:nvPr>
            <p:ph type="title"/>
          </p:nvPr>
        </p:nvSpPr>
        <p:spPr/>
        <p:txBody>
          <a:bodyPr/>
          <a:lstStyle/>
          <a:p>
            <a:r>
              <a:rPr lang="en-DE" dirty="0"/>
              <a:t>Non-standard items</a:t>
            </a:r>
          </a:p>
        </p:txBody>
      </p:sp>
      <p:sp>
        <p:nvSpPr>
          <p:cNvPr id="3" name="Content Placeholder 2">
            <a:extLst>
              <a:ext uri="{FF2B5EF4-FFF2-40B4-BE49-F238E27FC236}">
                <a16:creationId xmlns:a16="http://schemas.microsoft.com/office/drawing/2014/main" id="{6ABBF871-A68C-D27F-A741-8F371A08E4A5}"/>
              </a:ext>
            </a:extLst>
          </p:cNvPr>
          <p:cNvSpPr>
            <a:spLocks noGrp="1"/>
          </p:cNvSpPr>
          <p:nvPr>
            <p:ph idx="1"/>
          </p:nvPr>
        </p:nvSpPr>
        <p:spPr>
          <a:xfrm>
            <a:off x="468000" y="918000"/>
            <a:ext cx="4320024" cy="3366000"/>
          </a:xfrm>
        </p:spPr>
        <p:txBody>
          <a:bodyPr/>
          <a:lstStyle/>
          <a:p>
            <a:pPr lvl="1">
              <a:spcAft>
                <a:spcPts val="1200"/>
              </a:spcAft>
            </a:pPr>
            <a:r>
              <a:rPr lang="en-DE" sz="1600" dirty="0">
                <a:solidFill>
                  <a:schemeClr val="bg2"/>
                </a:solidFill>
              </a:rPr>
              <a:t>(1) </a:t>
            </a:r>
            <a:r>
              <a:rPr lang="en-DE" sz="1600" dirty="0"/>
              <a:t>So excited for CMC-Corpora 🤗</a:t>
            </a:r>
          </a:p>
          <a:p>
            <a:pPr lvl="1">
              <a:spcAft>
                <a:spcPts val="1200"/>
              </a:spcAft>
            </a:pPr>
            <a:r>
              <a:rPr lang="en-DE" sz="1600" dirty="0">
                <a:solidFill>
                  <a:schemeClr val="bg2"/>
                </a:solidFill>
              </a:rPr>
              <a:t>(2) </a:t>
            </a:r>
            <a:r>
              <a:rPr lang="en-DE" sz="1600" dirty="0"/>
              <a:t>SO EXCITED FOR CMC-CORPORA!</a:t>
            </a:r>
          </a:p>
          <a:p>
            <a:pPr lvl="1">
              <a:spcAft>
                <a:spcPts val="1200"/>
              </a:spcAft>
            </a:pPr>
            <a:r>
              <a:rPr lang="en-DE" sz="1600" dirty="0">
                <a:solidFill>
                  <a:schemeClr val="bg2"/>
                </a:solidFill>
              </a:rPr>
              <a:t>(3) </a:t>
            </a:r>
            <a:r>
              <a:rPr lang="en-DE" sz="1600" dirty="0"/>
              <a:t>Soooooo excited for CMC-Corpora!</a:t>
            </a:r>
          </a:p>
          <a:p>
            <a:pPr lvl="1">
              <a:spcAft>
                <a:spcPts val="1200"/>
              </a:spcAft>
            </a:pPr>
            <a:r>
              <a:rPr lang="en-DE" sz="1600" dirty="0">
                <a:solidFill>
                  <a:schemeClr val="bg2"/>
                </a:solidFill>
              </a:rPr>
              <a:t>(4) </a:t>
            </a:r>
            <a:r>
              <a:rPr lang="en-DE" sz="1600" dirty="0"/>
              <a:t>So excited for CMC-Corpora *freu*</a:t>
            </a:r>
          </a:p>
          <a:p>
            <a:pPr lvl="1"/>
            <a:endParaRPr lang="en-DE" dirty="0"/>
          </a:p>
        </p:txBody>
      </p:sp>
      <p:sp>
        <p:nvSpPr>
          <p:cNvPr id="4" name="Footer Placeholder 3">
            <a:extLst>
              <a:ext uri="{FF2B5EF4-FFF2-40B4-BE49-F238E27FC236}">
                <a16:creationId xmlns:a16="http://schemas.microsoft.com/office/drawing/2014/main" id="{7CE48076-715E-A93E-ED88-2D79D1ABE800}"/>
              </a:ext>
            </a:extLst>
          </p:cNvPr>
          <p:cNvSpPr>
            <a:spLocks noGrp="1"/>
          </p:cNvSpPr>
          <p:nvPr>
            <p:ph type="ftr" sz="quarter" idx="11"/>
          </p:nvPr>
        </p:nvSpPr>
        <p:spPr/>
        <p:txBody>
          <a:bodyPr/>
          <a:lstStyle/>
          <a:p>
            <a:r>
              <a:rPr lang="de-DE" dirty="0"/>
              <a:t>Scheffler | Individual </a:t>
            </a:r>
            <a:r>
              <a:rPr lang="de-DE" dirty="0" err="1"/>
              <a:t>linguistic</a:t>
            </a:r>
            <a:r>
              <a:rPr lang="de-DE" dirty="0"/>
              <a:t> </a:t>
            </a:r>
            <a:r>
              <a:rPr lang="de-DE" dirty="0" err="1"/>
              <a:t>variation</a:t>
            </a:r>
            <a:r>
              <a:rPr lang="de-DE" dirty="0"/>
              <a:t> in social </a:t>
            </a:r>
            <a:r>
              <a:rPr lang="de-DE" dirty="0" err="1"/>
              <a:t>media</a:t>
            </a:r>
            <a:endParaRPr lang="de-DE" dirty="0"/>
          </a:p>
        </p:txBody>
      </p:sp>
      <p:sp>
        <p:nvSpPr>
          <p:cNvPr id="5" name="Slide Number Placeholder 4">
            <a:extLst>
              <a:ext uri="{FF2B5EF4-FFF2-40B4-BE49-F238E27FC236}">
                <a16:creationId xmlns:a16="http://schemas.microsoft.com/office/drawing/2014/main" id="{7614DCA6-FD19-25B8-4A45-7028F1A62D84}"/>
              </a:ext>
            </a:extLst>
          </p:cNvPr>
          <p:cNvSpPr>
            <a:spLocks noGrp="1"/>
          </p:cNvSpPr>
          <p:nvPr>
            <p:ph type="sldNum" sz="quarter" idx="12"/>
          </p:nvPr>
        </p:nvSpPr>
        <p:spPr/>
        <p:txBody>
          <a:bodyPr/>
          <a:lstStyle/>
          <a:p>
            <a:fld id="{6C8FC03C-C266-4645-ABC5-645062898383}" type="slidenum">
              <a:rPr lang="de-DE" smtClean="0"/>
              <a:pPr/>
              <a:t>5</a:t>
            </a:fld>
            <a:r>
              <a:rPr lang="de-DE" dirty="0"/>
              <a:t> </a:t>
            </a:r>
          </a:p>
        </p:txBody>
      </p:sp>
    </p:spTree>
    <p:extLst>
      <p:ext uri="{BB962C8B-B14F-4D97-AF65-F5344CB8AC3E}">
        <p14:creationId xmlns:p14="http://schemas.microsoft.com/office/powerpoint/2010/main" val="48601295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544E727F-8B79-B341-212C-8E92D867EC1E}"/>
              </a:ext>
            </a:extLst>
          </p:cNvPr>
          <p:cNvPicPr>
            <a:picLocks noGrp="1" noChangeAspect="1"/>
          </p:cNvPicPr>
          <p:nvPr>
            <p:ph idx="1"/>
          </p:nvPr>
        </p:nvPicPr>
        <p:blipFill>
          <a:blip r:embed="rId3"/>
          <a:stretch>
            <a:fillRect/>
          </a:stretch>
        </p:blipFill>
        <p:spPr>
          <a:xfrm>
            <a:off x="324000" y="864000"/>
            <a:ext cx="5060515" cy="3367088"/>
          </a:xfrm>
        </p:spPr>
      </p:pic>
      <p:sp>
        <p:nvSpPr>
          <p:cNvPr id="3" name="Inhaltsplatzhalter 6">
            <a:extLst>
              <a:ext uri="{FF2B5EF4-FFF2-40B4-BE49-F238E27FC236}">
                <a16:creationId xmlns:a16="http://schemas.microsoft.com/office/drawing/2014/main" id="{20135E47-888C-F6D9-6ABD-F8FBDE0BFECC}"/>
              </a:ext>
            </a:extLst>
          </p:cNvPr>
          <p:cNvSpPr txBox="1">
            <a:spLocks/>
          </p:cNvSpPr>
          <p:nvPr/>
        </p:nvSpPr>
        <p:spPr>
          <a:xfrm>
            <a:off x="5508104" y="918000"/>
            <a:ext cx="3311896" cy="3366000"/>
          </a:xfrm>
          <a:prstGeom prst="rect">
            <a:avLst/>
          </a:prstGeom>
        </p:spPr>
        <p:txBody>
          <a:bodyPr vert="horz" lIns="0" tIns="0" rIns="0" bIns="0" rtlCol="0" anchor="t" anchorCtr="0">
            <a:noAutofit/>
          </a:bodyPr>
          <a:lstStyle>
            <a:lvl1pPr marL="0" indent="0" algn="l" defTabSz="685800" rtl="0" eaLnBrk="1" latinLnBrk="0" hangingPunct="1">
              <a:lnSpc>
                <a:spcPts val="1800"/>
              </a:lnSpc>
              <a:spcBef>
                <a:spcPts val="0"/>
              </a:spcBef>
              <a:spcAft>
                <a:spcPts val="1200"/>
              </a:spcAft>
              <a:buSzPct val="75000"/>
              <a:buFont typeface="Arial" panose="020B0604020202020204" pitchFamily="34" charset="0"/>
              <a:buNone/>
              <a:defRPr sz="1500" b="1" kern="1200" baseline="0">
                <a:solidFill>
                  <a:schemeClr val="tx2"/>
                </a:solidFill>
                <a:latin typeface="+mn-lt"/>
                <a:ea typeface="+mn-ea"/>
                <a:cs typeface="+mn-cs"/>
              </a:defRPr>
            </a:lvl1pPr>
            <a:lvl2pPr marL="0" indent="0" algn="l" defTabSz="234000" rtl="0" eaLnBrk="1" latinLnBrk="0" hangingPunct="1">
              <a:lnSpc>
                <a:spcPts val="1800"/>
              </a:lnSpc>
              <a:spcBef>
                <a:spcPts val="0"/>
              </a:spcBef>
              <a:spcAft>
                <a:spcPts val="600"/>
              </a:spcAft>
              <a:buSzPct val="75000"/>
              <a:buFont typeface="Arial" panose="020B0604020202020204" pitchFamily="34" charset="0"/>
              <a:buNone/>
              <a:tabLst>
                <a:tab pos="234000" algn="l"/>
              </a:tabLst>
              <a:defRPr sz="1500" kern="1200" baseline="0">
                <a:solidFill>
                  <a:schemeClr val="tx2"/>
                </a:solidFill>
                <a:latin typeface="+mn-lt"/>
                <a:ea typeface="+mn-ea"/>
                <a:cs typeface="+mn-cs"/>
              </a:defRPr>
            </a:lvl2pPr>
            <a:lvl3pPr marL="234000" indent="-234000" algn="l" defTabSz="234000" rtl="0" eaLnBrk="1" latinLnBrk="0" hangingPunct="1">
              <a:lnSpc>
                <a:spcPts val="1800"/>
              </a:lnSpc>
              <a:spcBef>
                <a:spcPts val="0"/>
              </a:spcBef>
              <a:spcAft>
                <a:spcPts val="600"/>
              </a:spcAft>
              <a:buClr>
                <a:schemeClr val="bg2"/>
              </a:buClr>
              <a:buSzPct val="100000"/>
              <a:buFont typeface="Wingdings" panose="05000000000000000000" pitchFamily="2" charset="2"/>
              <a:buChar char="§"/>
              <a:tabLst>
                <a:tab pos="234000" algn="l"/>
              </a:tabLst>
              <a:defRPr sz="1500" kern="1200" baseline="0">
                <a:solidFill>
                  <a:schemeClr val="tx2"/>
                </a:solidFill>
                <a:latin typeface="+mn-lt"/>
                <a:ea typeface="+mn-ea"/>
                <a:cs typeface="+mn-cs"/>
              </a:defRPr>
            </a:lvl3pPr>
            <a:lvl4pPr marL="468000" indent="-234000" algn="l" defTabSz="234000" rtl="0" eaLnBrk="1" latinLnBrk="0" hangingPunct="1">
              <a:lnSpc>
                <a:spcPts val="1800"/>
              </a:lnSpc>
              <a:spcBef>
                <a:spcPts val="0"/>
              </a:spcBef>
              <a:spcAft>
                <a:spcPts val="600"/>
              </a:spcAft>
              <a:buClr>
                <a:schemeClr val="tx2"/>
              </a:buClr>
              <a:buSzPct val="100000"/>
              <a:buFont typeface="Wingdings" panose="05000000000000000000" pitchFamily="2" charset="2"/>
              <a:buChar char="§"/>
              <a:tabLst>
                <a:tab pos="234000" algn="l"/>
              </a:tabLst>
              <a:defRPr sz="1500" kern="1200" baseline="0">
                <a:solidFill>
                  <a:schemeClr val="tx2"/>
                </a:solidFill>
                <a:latin typeface="+mn-lt"/>
                <a:ea typeface="+mn-ea"/>
                <a:cs typeface="+mn-cs"/>
              </a:defRPr>
            </a:lvl4pPr>
            <a:lvl5pPr marL="702000" indent="-234000" algn="l" defTabSz="234000" rtl="0" eaLnBrk="1" latinLnBrk="0" hangingPunct="1">
              <a:lnSpc>
                <a:spcPts val="1800"/>
              </a:lnSpc>
              <a:spcBef>
                <a:spcPts val="0"/>
              </a:spcBef>
              <a:spcAft>
                <a:spcPts val="600"/>
              </a:spcAft>
              <a:buClr>
                <a:schemeClr val="tx2"/>
              </a:buClr>
              <a:buSzPct val="100000"/>
              <a:buFont typeface="Wingdings" panose="05000000000000000000" pitchFamily="2" charset="2"/>
              <a:buChar char="§"/>
              <a:tabLst>
                <a:tab pos="234000" algn="l"/>
              </a:tabLst>
              <a:defRPr sz="1500" kern="1200" baseline="0">
                <a:solidFill>
                  <a:schemeClr val="tx2"/>
                </a:solidFill>
                <a:latin typeface="+mn-lt"/>
                <a:ea typeface="+mn-ea"/>
                <a:cs typeface="+mn-cs"/>
              </a:defRPr>
            </a:lvl5pPr>
            <a:lvl6pPr marL="0" indent="0" algn="l" defTabSz="234000" rtl="0" eaLnBrk="1" latinLnBrk="0" hangingPunct="1">
              <a:lnSpc>
                <a:spcPts val="1800"/>
              </a:lnSpc>
              <a:spcBef>
                <a:spcPts val="0"/>
              </a:spcBef>
              <a:spcAft>
                <a:spcPts val="600"/>
              </a:spcAft>
              <a:buSzPct val="75000"/>
              <a:buFont typeface="+mj-lt"/>
              <a:buNone/>
              <a:tabLst>
                <a:tab pos="234000" algn="l"/>
              </a:tabLst>
              <a:defRPr sz="1500" kern="1200" baseline="0">
                <a:solidFill>
                  <a:schemeClr val="tx2"/>
                </a:solidFill>
                <a:latin typeface="+mn-lt"/>
                <a:ea typeface="+mn-ea"/>
                <a:cs typeface="+mn-cs"/>
              </a:defRPr>
            </a:lvl6pPr>
            <a:lvl7pPr marL="0" indent="0" algn="l" defTabSz="234000" rtl="0" eaLnBrk="1" latinLnBrk="0" hangingPunct="1">
              <a:lnSpc>
                <a:spcPts val="1800"/>
              </a:lnSpc>
              <a:spcBef>
                <a:spcPts val="0"/>
              </a:spcBef>
              <a:spcAft>
                <a:spcPts val="600"/>
              </a:spcAft>
              <a:buSzPct val="75000"/>
              <a:buFont typeface="Arial" panose="020B0604020202020204" pitchFamily="34" charset="0"/>
              <a:buNone/>
              <a:tabLst>
                <a:tab pos="234000" algn="l"/>
              </a:tabLst>
              <a:defRPr sz="1500" kern="1200" baseline="0">
                <a:solidFill>
                  <a:schemeClr val="tx2"/>
                </a:solidFill>
                <a:latin typeface="+mn-lt"/>
                <a:ea typeface="+mn-ea"/>
                <a:cs typeface="+mn-cs"/>
              </a:defRPr>
            </a:lvl7pPr>
            <a:lvl8pPr marL="0" indent="0" algn="l" defTabSz="234000" rtl="0" eaLnBrk="1" latinLnBrk="0" hangingPunct="1">
              <a:lnSpc>
                <a:spcPts val="1800"/>
              </a:lnSpc>
              <a:spcBef>
                <a:spcPts val="0"/>
              </a:spcBef>
              <a:spcAft>
                <a:spcPts val="600"/>
              </a:spcAft>
              <a:buSzPct val="75000"/>
              <a:buFont typeface="Arial" panose="020B0604020202020204" pitchFamily="34" charset="0"/>
              <a:buNone/>
              <a:tabLst>
                <a:tab pos="234000" algn="l"/>
              </a:tabLst>
              <a:defRPr sz="1500" kern="1200" baseline="0">
                <a:solidFill>
                  <a:schemeClr val="tx2"/>
                </a:solidFill>
                <a:latin typeface="+mn-lt"/>
                <a:ea typeface="+mn-ea"/>
                <a:cs typeface="+mn-cs"/>
              </a:defRPr>
            </a:lvl8pPr>
            <a:lvl9pPr marL="0" indent="0" algn="l" defTabSz="234000" rtl="0" eaLnBrk="1" latinLnBrk="0" hangingPunct="1">
              <a:lnSpc>
                <a:spcPts val="1800"/>
              </a:lnSpc>
              <a:spcBef>
                <a:spcPts val="0"/>
              </a:spcBef>
              <a:spcAft>
                <a:spcPts val="600"/>
              </a:spcAft>
              <a:buSzPct val="75000"/>
              <a:buFont typeface="Arial" panose="020B0604020202020204" pitchFamily="34" charset="0"/>
              <a:buNone/>
              <a:tabLst>
                <a:tab pos="234000" algn="l"/>
              </a:tabLst>
              <a:defRPr sz="1500" kern="1200" baseline="0">
                <a:solidFill>
                  <a:schemeClr val="tx2"/>
                </a:solidFill>
                <a:latin typeface="+mn-lt"/>
                <a:ea typeface="+mn-ea"/>
                <a:cs typeface="+mn-cs"/>
              </a:defRPr>
            </a:lvl9pPr>
          </a:lstStyle>
          <a:p>
            <a:pPr marL="0" lvl="2" indent="0">
              <a:buClr>
                <a:srgbClr val="8DAE10"/>
              </a:buClr>
              <a:buNone/>
            </a:pPr>
            <a:endParaRPr lang="de-DE" dirty="0">
              <a:cs typeface="Arial"/>
            </a:endParaRPr>
          </a:p>
          <a:p>
            <a:pPr marL="0" lvl="2" indent="0">
              <a:buClr>
                <a:srgbClr val="8DAE10"/>
              </a:buClr>
              <a:buNone/>
            </a:pPr>
            <a:endParaRPr lang="de-DE" dirty="0">
              <a:cs typeface="Arial"/>
            </a:endParaRPr>
          </a:p>
          <a:p>
            <a:pPr marL="0" lvl="2" indent="0">
              <a:buClr>
                <a:srgbClr val="8DAE10"/>
              </a:buClr>
              <a:buNone/>
            </a:pPr>
            <a:endParaRPr lang="de-DE" dirty="0">
              <a:cs typeface="Arial"/>
            </a:endParaRPr>
          </a:p>
          <a:p>
            <a:pPr marL="0" lvl="2" indent="0">
              <a:buClr>
                <a:srgbClr val="8DAE10"/>
              </a:buClr>
              <a:buNone/>
            </a:pPr>
            <a:endParaRPr lang="de-DE" dirty="0">
              <a:cs typeface="Arial"/>
            </a:endParaRPr>
          </a:p>
          <a:p>
            <a:pPr marL="0" lvl="2" indent="0" algn="ctr">
              <a:buClr>
                <a:srgbClr val="8DAE10"/>
              </a:buClr>
              <a:buNone/>
            </a:pPr>
            <a:r>
              <a:rPr lang="de-DE" dirty="0">
                <a:cs typeface="Arial"/>
              </a:rPr>
              <a:t>Tatjana Scheffler</a:t>
            </a:r>
          </a:p>
          <a:p>
            <a:pPr marL="0" lvl="2" indent="0" algn="ctr">
              <a:buClr>
                <a:srgbClr val="8DAE10"/>
              </a:buClr>
              <a:buNone/>
            </a:pPr>
            <a:r>
              <a:rPr lang="de-DE" dirty="0" err="1">
                <a:cs typeface="Arial"/>
              </a:rPr>
              <a:t>tatjana.scheffler@rub.de</a:t>
            </a:r>
            <a:endParaRPr lang="de-DE" dirty="0">
              <a:cs typeface="Arial"/>
            </a:endParaRPr>
          </a:p>
          <a:p>
            <a:pPr marL="0" lvl="2" indent="0" algn="ctr">
              <a:buClr>
                <a:srgbClr val="8DAE10"/>
              </a:buClr>
              <a:buNone/>
            </a:pPr>
            <a:endParaRPr lang="de-DE" dirty="0">
              <a:cs typeface="Arial"/>
            </a:endParaRPr>
          </a:p>
        </p:txBody>
      </p:sp>
      <p:pic>
        <p:nvPicPr>
          <p:cNvPr id="8" name="Google Shape;61;p13">
            <a:extLst>
              <a:ext uri="{FF2B5EF4-FFF2-40B4-BE49-F238E27FC236}">
                <a16:creationId xmlns:a16="http://schemas.microsoft.com/office/drawing/2014/main" id="{69D71F18-B510-41EC-6C06-690916FDE4D8}"/>
              </a:ext>
            </a:extLst>
          </p:cNvPr>
          <p:cNvPicPr preferRelativeResize="0">
            <a:picLocks noChangeAspect="1"/>
          </p:cNvPicPr>
          <p:nvPr/>
        </p:nvPicPr>
        <p:blipFill>
          <a:blip r:embed="rId4">
            <a:alphaModFix/>
          </a:blip>
          <a:stretch>
            <a:fillRect/>
          </a:stretch>
        </p:blipFill>
        <p:spPr>
          <a:xfrm>
            <a:off x="179512" y="4515966"/>
            <a:ext cx="1397254" cy="560399"/>
          </a:xfrm>
          <a:prstGeom prst="rect">
            <a:avLst/>
          </a:prstGeom>
          <a:noFill/>
          <a:ln>
            <a:noFill/>
          </a:ln>
        </p:spPr>
      </p:pic>
      <p:pic>
        <p:nvPicPr>
          <p:cNvPr id="10" name="Picture 9">
            <a:extLst>
              <a:ext uri="{FF2B5EF4-FFF2-40B4-BE49-F238E27FC236}">
                <a16:creationId xmlns:a16="http://schemas.microsoft.com/office/drawing/2014/main" id="{22BB1541-0CF5-3791-2CE7-8C26156534DA}"/>
              </a:ext>
            </a:extLst>
          </p:cNvPr>
          <p:cNvPicPr>
            <a:picLocks noChangeAspect="1"/>
          </p:cNvPicPr>
          <p:nvPr/>
        </p:nvPicPr>
        <p:blipFill rotWithShape="1">
          <a:blip r:embed="rId5"/>
          <a:srcRect t="38800" b="41601"/>
          <a:stretch/>
        </p:blipFill>
        <p:spPr>
          <a:xfrm>
            <a:off x="1310529" y="4484055"/>
            <a:ext cx="2731557" cy="535378"/>
          </a:xfrm>
          <a:prstGeom prst="rect">
            <a:avLst/>
          </a:prstGeom>
        </p:spPr>
      </p:pic>
      <p:pic>
        <p:nvPicPr>
          <p:cNvPr id="16" name="Picture 15">
            <a:extLst>
              <a:ext uri="{FF2B5EF4-FFF2-40B4-BE49-F238E27FC236}">
                <a16:creationId xmlns:a16="http://schemas.microsoft.com/office/drawing/2014/main" id="{6887FB18-60AA-44EF-1839-5FE9D3DA9041}"/>
              </a:ext>
            </a:extLst>
          </p:cNvPr>
          <p:cNvPicPr>
            <a:picLocks noChangeAspect="1"/>
          </p:cNvPicPr>
          <p:nvPr/>
        </p:nvPicPr>
        <p:blipFill>
          <a:blip r:embed="rId6"/>
          <a:stretch>
            <a:fillRect/>
          </a:stretch>
        </p:blipFill>
        <p:spPr>
          <a:xfrm>
            <a:off x="3887377" y="4421828"/>
            <a:ext cx="646038" cy="721672"/>
          </a:xfrm>
          <a:prstGeom prst="rect">
            <a:avLst/>
          </a:prstGeom>
        </p:spPr>
      </p:pic>
      <p:pic>
        <p:nvPicPr>
          <p:cNvPr id="20" name="Picture 19">
            <a:extLst>
              <a:ext uri="{FF2B5EF4-FFF2-40B4-BE49-F238E27FC236}">
                <a16:creationId xmlns:a16="http://schemas.microsoft.com/office/drawing/2014/main" id="{830E7ACB-37A6-AC6B-A4E1-0FE0CFF9BEEB}"/>
              </a:ext>
            </a:extLst>
          </p:cNvPr>
          <p:cNvPicPr>
            <a:picLocks noChangeAspect="1"/>
          </p:cNvPicPr>
          <p:nvPr/>
        </p:nvPicPr>
        <p:blipFill>
          <a:blip r:embed="rId7"/>
          <a:stretch>
            <a:fillRect/>
          </a:stretch>
        </p:blipFill>
        <p:spPr>
          <a:xfrm>
            <a:off x="4830732" y="4543614"/>
            <a:ext cx="2013294" cy="505102"/>
          </a:xfrm>
          <a:prstGeom prst="rect">
            <a:avLst/>
          </a:prstGeom>
        </p:spPr>
      </p:pic>
      <p:sp>
        <p:nvSpPr>
          <p:cNvPr id="23" name="Title 1">
            <a:extLst>
              <a:ext uri="{FF2B5EF4-FFF2-40B4-BE49-F238E27FC236}">
                <a16:creationId xmlns:a16="http://schemas.microsoft.com/office/drawing/2014/main" id="{422E0DAC-7F39-980B-DF82-A1EA79564CE5}"/>
              </a:ext>
            </a:extLst>
          </p:cNvPr>
          <p:cNvSpPr>
            <a:spLocks noGrp="1"/>
          </p:cNvSpPr>
          <p:nvPr>
            <p:ph type="title"/>
          </p:nvPr>
        </p:nvSpPr>
        <p:spPr>
          <a:xfrm>
            <a:off x="468000" y="396000"/>
            <a:ext cx="7560000" cy="468000"/>
          </a:xfrm>
        </p:spPr>
        <p:txBody>
          <a:bodyPr/>
          <a:lstStyle/>
          <a:p>
            <a:pPr algn="ctr"/>
            <a:r>
              <a:rPr lang="en-DE" dirty="0"/>
              <a:t>THANK YOU!</a:t>
            </a:r>
          </a:p>
        </p:txBody>
      </p:sp>
    </p:spTree>
    <p:extLst>
      <p:ext uri="{BB962C8B-B14F-4D97-AF65-F5344CB8AC3E}">
        <p14:creationId xmlns:p14="http://schemas.microsoft.com/office/powerpoint/2010/main" val="149769031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4CB84F2E-E635-AE52-5BA8-549761B5565F}"/>
              </a:ext>
            </a:extLst>
          </p:cNvPr>
          <p:cNvSpPr>
            <a:spLocks noGrp="1"/>
          </p:cNvSpPr>
          <p:nvPr>
            <p:ph type="ftr" sz="quarter" idx="11"/>
          </p:nvPr>
        </p:nvSpPr>
        <p:spPr/>
        <p:txBody>
          <a:bodyPr/>
          <a:lstStyle/>
          <a:p>
            <a:r>
              <a:rPr lang="de-DE"/>
              <a:t>Scheffler | Individual linguistic variation in social media</a:t>
            </a:r>
            <a:endParaRPr lang="de-DE" dirty="0"/>
          </a:p>
        </p:txBody>
      </p:sp>
      <p:sp>
        <p:nvSpPr>
          <p:cNvPr id="5" name="Slide Number Placeholder 4">
            <a:extLst>
              <a:ext uri="{FF2B5EF4-FFF2-40B4-BE49-F238E27FC236}">
                <a16:creationId xmlns:a16="http://schemas.microsoft.com/office/drawing/2014/main" id="{BE846833-C6DF-BF86-1DA4-5A4F34495BB6}"/>
              </a:ext>
            </a:extLst>
          </p:cNvPr>
          <p:cNvSpPr>
            <a:spLocks noGrp="1"/>
          </p:cNvSpPr>
          <p:nvPr>
            <p:ph type="sldNum" sz="quarter" idx="12"/>
          </p:nvPr>
        </p:nvSpPr>
        <p:spPr/>
        <p:txBody>
          <a:bodyPr/>
          <a:lstStyle/>
          <a:p>
            <a:fld id="{6C8FC03C-C266-4645-ABC5-645062898383}" type="slidenum">
              <a:rPr lang="de-DE" smtClean="0"/>
              <a:pPr/>
              <a:t>51</a:t>
            </a:fld>
            <a:r>
              <a:rPr lang="de-DE"/>
              <a:t> </a:t>
            </a:r>
            <a:endParaRPr lang="de-DE" dirty="0"/>
          </a:p>
        </p:txBody>
      </p:sp>
      <p:sp>
        <p:nvSpPr>
          <p:cNvPr id="7" name="TextBox 6">
            <a:extLst>
              <a:ext uri="{FF2B5EF4-FFF2-40B4-BE49-F238E27FC236}">
                <a16:creationId xmlns:a16="http://schemas.microsoft.com/office/drawing/2014/main" id="{2E917398-9998-75A1-363B-4B5EF933AEE2}"/>
              </a:ext>
            </a:extLst>
          </p:cNvPr>
          <p:cNvSpPr txBox="1"/>
          <p:nvPr/>
        </p:nvSpPr>
        <p:spPr>
          <a:xfrm>
            <a:off x="107504" y="51470"/>
            <a:ext cx="8928992" cy="4392488"/>
          </a:xfrm>
          <a:prstGeom prst="rect">
            <a:avLst/>
          </a:prstGeom>
          <a:noFill/>
        </p:spPr>
        <p:txBody>
          <a:bodyPr wrap="square" numCol="1" spcCol="72000" rtlCol="0">
            <a:noAutofit/>
          </a:bodyPr>
          <a:lstStyle/>
          <a:p>
            <a:r>
              <a:rPr lang="en-DE" dirty="0"/>
              <a:t>Image references:</a:t>
            </a:r>
          </a:p>
          <a:p>
            <a:endParaRPr lang="en-US" sz="1200" dirty="0"/>
          </a:p>
          <a:p>
            <a:pPr marL="171450" indent="-171450">
              <a:buFont typeface="Arial" panose="020B0604020202020204" pitchFamily="34" charset="0"/>
              <a:buChar char="•"/>
            </a:pPr>
            <a:r>
              <a:rPr lang="en-US" sz="1200" dirty="0"/>
              <a:t>Title: Lewis Ogden, </a:t>
            </a:r>
            <a:r>
              <a:rPr lang="en-US" sz="1200" dirty="0">
                <a:hlinkClick r:id="rId2"/>
              </a:rPr>
              <a:t>https://www.flickr.com/photos/bitsfrombytes/43617178595</a:t>
            </a:r>
            <a:r>
              <a:rPr lang="en-US" sz="1200" dirty="0"/>
              <a:t> </a:t>
            </a:r>
          </a:p>
          <a:p>
            <a:pPr marL="171450" indent="-171450">
              <a:buFont typeface="Arial" panose="020B0604020202020204" pitchFamily="34" charset="0"/>
              <a:buChar char="•"/>
            </a:pPr>
            <a:r>
              <a:rPr lang="en-US" sz="1200" dirty="0"/>
              <a:t>text by Alice Design from </a:t>
            </a:r>
            <a:r>
              <a:rPr lang="en-US" sz="1200" dirty="0">
                <a:hlinkClick r:id="rId3" tooltip="text Icon"/>
              </a:rPr>
              <a:t>Noun Project</a:t>
            </a:r>
            <a:r>
              <a:rPr lang="en-US" sz="1200" dirty="0"/>
              <a:t> (CC BY 3.0)</a:t>
            </a:r>
          </a:p>
          <a:p>
            <a:pPr marL="171450" indent="-171450">
              <a:buFont typeface="Arial" panose="020B0604020202020204" pitchFamily="34" charset="0"/>
              <a:buChar char="•"/>
            </a:pPr>
            <a:r>
              <a:rPr lang="en-US" sz="1200" dirty="0"/>
              <a:t>Cat by </a:t>
            </a:r>
            <a:r>
              <a:rPr lang="en-US" sz="1200" dirty="0" err="1"/>
              <a:t>lizbeth</a:t>
            </a:r>
            <a:r>
              <a:rPr lang="en-US" sz="1200" dirty="0"/>
              <a:t> from Noun Project (CC BY 3.0)</a:t>
            </a:r>
          </a:p>
          <a:p>
            <a:pPr marL="171450" indent="-171450">
              <a:buFont typeface="Arial" panose="020B0604020202020204" pitchFamily="34" charset="0"/>
              <a:buChar char="•"/>
            </a:pPr>
            <a:r>
              <a:rPr lang="en-US" sz="1200" dirty="0"/>
              <a:t>kids by </a:t>
            </a:r>
            <a:r>
              <a:rPr lang="en-US" sz="1200" dirty="0" err="1"/>
              <a:t>Vectorstall</a:t>
            </a:r>
            <a:r>
              <a:rPr lang="en-US" sz="1200" dirty="0"/>
              <a:t> from Noun Project (CC BY 3.0)</a:t>
            </a:r>
          </a:p>
          <a:p>
            <a:pPr marL="171450" indent="-171450">
              <a:buFont typeface="Arial" panose="020B0604020202020204" pitchFamily="34" charset="0"/>
              <a:buChar char="•"/>
            </a:pPr>
            <a:r>
              <a:rPr lang="en-US" sz="1200" dirty="0"/>
              <a:t>Car by Rainbow Designs from Noun Project (CC BY 3.0)</a:t>
            </a:r>
          </a:p>
          <a:p>
            <a:pPr marL="171450" indent="-171450">
              <a:buFont typeface="Arial" panose="020B0604020202020204" pitchFamily="34" charset="0"/>
              <a:buChar char="•"/>
            </a:pPr>
            <a:r>
              <a:rPr lang="en-US" sz="1200" dirty="0"/>
              <a:t>User, social media, shirt, tee shirt: </a:t>
            </a:r>
            <a:r>
              <a:rPr lang="en-US" sz="1200" dirty="0" err="1"/>
              <a:t>freepik</a:t>
            </a:r>
            <a:r>
              <a:rPr lang="en-US" sz="1200" dirty="0"/>
              <a:t> via </a:t>
            </a:r>
            <a:r>
              <a:rPr lang="en-US" sz="1200" dirty="0" err="1"/>
              <a:t>Flaticon.com</a:t>
            </a:r>
            <a:endParaRPr lang="en-US" sz="1200" dirty="0"/>
          </a:p>
          <a:p>
            <a:pPr marL="171450" indent="-171450">
              <a:buFont typeface="Arial" panose="020B0604020202020204" pitchFamily="34" charset="0"/>
              <a:buChar char="•"/>
            </a:pPr>
            <a:endParaRPr lang="en-US" sz="1200" dirty="0"/>
          </a:p>
          <a:p>
            <a:pPr marL="171450" indent="-171450">
              <a:buFont typeface="Arial" panose="020B0604020202020204" pitchFamily="34" charset="0"/>
              <a:buChar char="•"/>
            </a:pPr>
            <a:endParaRPr lang="en-US" sz="1200" dirty="0"/>
          </a:p>
          <a:p>
            <a:r>
              <a:rPr lang="en-US" dirty="0"/>
              <a:t>Selected paper references:</a:t>
            </a:r>
          </a:p>
          <a:p>
            <a:endParaRPr lang="en-US" sz="1200" dirty="0"/>
          </a:p>
          <a:p>
            <a:pPr marL="171450" indent="-171450">
              <a:buFont typeface="Arial" panose="020B0604020202020204" pitchFamily="34" charset="0"/>
              <a:buChar char="•"/>
            </a:pPr>
            <a:r>
              <a:rPr lang="en-US" sz="1200" dirty="0"/>
              <a:t>Tatjana Scheffler, Hannah Seemann, Lesley-Ann Kern. The medium is not the message: Individual level register variation in blogs vs. tweets. Register Studies 4(2). 2022. </a:t>
            </a:r>
            <a:r>
              <a:rPr lang="en-US" sz="1200" dirty="0">
                <a:hlinkClick r:id="rId4"/>
              </a:rPr>
              <a:t>https://doi.org/10.1075/rs.22009.sch</a:t>
            </a:r>
            <a:r>
              <a:rPr lang="en-US" sz="1200" dirty="0"/>
              <a:t>  </a:t>
            </a:r>
          </a:p>
          <a:p>
            <a:pPr marL="171450" indent="-171450">
              <a:buFont typeface="Arial" panose="020B0604020202020204" pitchFamily="34" charset="0"/>
              <a:buChar char="•"/>
            </a:pPr>
            <a:r>
              <a:rPr lang="en-US" sz="1200" dirty="0"/>
              <a:t>Tatjana Scheffler, Lesley-Ann Kern and Hannah Seemann. </a:t>
            </a:r>
            <a:r>
              <a:rPr lang="en-US" sz="1200" dirty="0" err="1"/>
              <a:t>Individuelle</a:t>
            </a:r>
            <a:r>
              <a:rPr lang="en-US" sz="1200" dirty="0"/>
              <a:t> </a:t>
            </a:r>
            <a:r>
              <a:rPr lang="en-US" sz="1200" dirty="0" err="1"/>
              <a:t>linguistische</a:t>
            </a:r>
            <a:r>
              <a:rPr lang="en-US" sz="1200" dirty="0"/>
              <a:t> </a:t>
            </a:r>
            <a:r>
              <a:rPr lang="en-US" sz="1200" dirty="0" err="1"/>
              <a:t>Variabilität</a:t>
            </a:r>
            <a:r>
              <a:rPr lang="en-US" sz="1200" dirty="0"/>
              <a:t> in </a:t>
            </a:r>
            <a:r>
              <a:rPr lang="en-US" sz="1200" dirty="0" err="1"/>
              <a:t>sozialen</a:t>
            </a:r>
            <a:r>
              <a:rPr lang="en-US" sz="1200" dirty="0"/>
              <a:t> </a:t>
            </a:r>
            <a:r>
              <a:rPr lang="en-US" sz="1200" dirty="0" err="1"/>
              <a:t>Medien</a:t>
            </a:r>
            <a:r>
              <a:rPr lang="en-US" sz="1200" dirty="0"/>
              <a:t>. In: M. </a:t>
            </a:r>
            <a:r>
              <a:rPr lang="en-US" sz="1200" dirty="0" err="1"/>
              <a:t>Kupietz</a:t>
            </a:r>
            <a:r>
              <a:rPr lang="en-US" sz="1200" dirty="0"/>
              <a:t>/T. Schmidt (eds.), Neue </a:t>
            </a:r>
            <a:r>
              <a:rPr lang="en-US" sz="1200" dirty="0" err="1"/>
              <a:t>Entwicklungen</a:t>
            </a:r>
            <a:r>
              <a:rPr lang="en-US" sz="1200" dirty="0"/>
              <a:t> in der </a:t>
            </a:r>
            <a:r>
              <a:rPr lang="en-US" sz="1200" dirty="0" err="1"/>
              <a:t>Korpuslandschaft</a:t>
            </a:r>
            <a:r>
              <a:rPr lang="en-US" sz="1200" dirty="0"/>
              <a:t> der </a:t>
            </a:r>
            <a:r>
              <a:rPr lang="en-US" sz="1200" dirty="0" err="1"/>
              <a:t>Germanistik</a:t>
            </a:r>
            <a:r>
              <a:rPr lang="en-US" sz="1200" dirty="0"/>
              <a:t>: </a:t>
            </a:r>
            <a:r>
              <a:rPr lang="en-US" sz="1200" dirty="0" err="1"/>
              <a:t>Beiträge</a:t>
            </a:r>
            <a:r>
              <a:rPr lang="en-US" sz="1200" dirty="0"/>
              <a:t> </a:t>
            </a:r>
            <a:r>
              <a:rPr lang="en-US" sz="1200" dirty="0" err="1"/>
              <a:t>zur</a:t>
            </a:r>
            <a:r>
              <a:rPr lang="en-US" sz="1200" dirty="0"/>
              <a:t> IDS-</a:t>
            </a:r>
            <a:r>
              <a:rPr lang="en-US" sz="1200" dirty="0" err="1"/>
              <a:t>Methodenmesse</a:t>
            </a:r>
            <a:r>
              <a:rPr lang="en-US" sz="1200" dirty="0"/>
              <a:t> 2022. (= </a:t>
            </a:r>
            <a:r>
              <a:rPr lang="en-US" sz="1200" dirty="0" err="1"/>
              <a:t>Korpuslinguistik</a:t>
            </a:r>
            <a:r>
              <a:rPr lang="en-US" sz="1200" dirty="0"/>
              <a:t> und </a:t>
            </a:r>
            <a:r>
              <a:rPr lang="en-US" sz="1200" dirty="0" err="1"/>
              <a:t>interdisziplinäre</a:t>
            </a:r>
            <a:r>
              <a:rPr lang="en-US" sz="1200" dirty="0"/>
              <a:t> </a:t>
            </a:r>
            <a:r>
              <a:rPr lang="en-US" sz="1200" dirty="0" err="1"/>
              <a:t>Perspektiven</a:t>
            </a:r>
            <a:r>
              <a:rPr lang="en-US" sz="1200" dirty="0"/>
              <a:t> auf </a:t>
            </a:r>
            <a:r>
              <a:rPr lang="en-US" sz="1200" dirty="0" err="1"/>
              <a:t>Sprache</a:t>
            </a:r>
            <a:r>
              <a:rPr lang="en-US" sz="1200" dirty="0"/>
              <a:t> (CLIP) 11). Tübingen: </a:t>
            </a:r>
            <a:r>
              <a:rPr lang="en-US" sz="1200" dirty="0" err="1"/>
              <a:t>Narr</a:t>
            </a:r>
            <a:r>
              <a:rPr lang="en-US" sz="1200" dirty="0"/>
              <a:t>. 2023.</a:t>
            </a:r>
          </a:p>
          <a:p>
            <a:pPr marL="171450" indent="-171450">
              <a:buFont typeface="Arial" panose="020B0604020202020204" pitchFamily="34" charset="0"/>
              <a:buChar char="•"/>
            </a:pPr>
            <a:r>
              <a:rPr lang="en-US" sz="1200" dirty="0"/>
              <a:t>Hannah Seemann and Tatjana Scheffler. Differentiating Social Media Texts via Clustering. In: Proceedings of the CHR Conference 2022, pp. 177–188. 2022. </a:t>
            </a:r>
            <a:r>
              <a:rPr lang="en-US" sz="1200" dirty="0">
                <a:hlinkClick r:id="rId5"/>
              </a:rPr>
              <a:t>https://ceur-ws.org/Vol-3290/short_paper5903.pdf</a:t>
            </a:r>
            <a:r>
              <a:rPr lang="en-US" sz="1200" dirty="0"/>
              <a:t> </a:t>
            </a:r>
          </a:p>
          <a:p>
            <a:pPr marL="171450" indent="-171450">
              <a:buFont typeface="Arial" panose="020B0604020202020204" pitchFamily="34" charset="0"/>
              <a:buChar char="•"/>
            </a:pPr>
            <a:r>
              <a:rPr lang="en-US" sz="1200" dirty="0"/>
              <a:t>Tatjana Scheffler, Michael Richter, Roland van </a:t>
            </a:r>
            <a:r>
              <a:rPr lang="en-US" sz="1200" dirty="0" err="1"/>
              <a:t>Hout</a:t>
            </a:r>
            <a:r>
              <a:rPr lang="en-US" sz="1200" dirty="0"/>
              <a:t>. Tracing and classifying German intensifiers via information theory. Language Sciences 96. 2023. </a:t>
            </a:r>
            <a:r>
              <a:rPr lang="en-US" sz="1200" dirty="0">
                <a:hlinkClick r:id="rId6"/>
              </a:rPr>
              <a:t>https://doi.org/10.1016/j.langsci.2022.101535</a:t>
            </a:r>
            <a:r>
              <a:rPr lang="en-US" sz="1200" dirty="0"/>
              <a:t> Repository location: </a:t>
            </a:r>
            <a:r>
              <a:rPr lang="en-US" sz="1200" dirty="0">
                <a:hlinkClick r:id="rId7"/>
              </a:rPr>
              <a:t>https://osf.io/69x8b/</a:t>
            </a:r>
            <a:r>
              <a:rPr lang="en-US" sz="1200" dirty="0"/>
              <a:t>   </a:t>
            </a:r>
          </a:p>
          <a:p>
            <a:pPr marL="171450" indent="-171450">
              <a:buFont typeface="Arial" panose="020B0604020202020204" pitchFamily="34" charset="0"/>
              <a:buChar char="•"/>
            </a:pPr>
            <a:endParaRPr lang="en-US" sz="1200" dirty="0"/>
          </a:p>
        </p:txBody>
      </p:sp>
    </p:spTree>
    <p:extLst>
      <p:ext uri="{BB962C8B-B14F-4D97-AF65-F5344CB8AC3E}">
        <p14:creationId xmlns:p14="http://schemas.microsoft.com/office/powerpoint/2010/main" val="53800930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10360B9-A713-E4FA-9389-46C3C8A9911C}"/>
              </a:ext>
            </a:extLst>
          </p:cNvPr>
          <p:cNvSpPr>
            <a:spLocks noGrp="1"/>
          </p:cNvSpPr>
          <p:nvPr>
            <p:ph type="ftr" sz="quarter" idx="11"/>
          </p:nvPr>
        </p:nvSpPr>
        <p:spPr/>
        <p:txBody>
          <a:bodyPr/>
          <a:lstStyle/>
          <a:p>
            <a:r>
              <a:rPr lang="de-DE"/>
              <a:t>Scheffler | Individual linguistic variation in social media</a:t>
            </a:r>
            <a:endParaRPr lang="de-DE" dirty="0"/>
          </a:p>
        </p:txBody>
      </p:sp>
      <p:sp>
        <p:nvSpPr>
          <p:cNvPr id="3" name="Slide Number Placeholder 2">
            <a:extLst>
              <a:ext uri="{FF2B5EF4-FFF2-40B4-BE49-F238E27FC236}">
                <a16:creationId xmlns:a16="http://schemas.microsoft.com/office/drawing/2014/main" id="{4A12ACC3-EF7A-41B3-762B-3990BEC76F14}"/>
              </a:ext>
            </a:extLst>
          </p:cNvPr>
          <p:cNvSpPr>
            <a:spLocks noGrp="1"/>
          </p:cNvSpPr>
          <p:nvPr>
            <p:ph type="sldNum" sz="quarter" idx="12"/>
          </p:nvPr>
        </p:nvSpPr>
        <p:spPr/>
        <p:txBody>
          <a:bodyPr/>
          <a:lstStyle/>
          <a:p>
            <a:fld id="{6C8FC03C-C266-4645-ABC5-645062898383}" type="slidenum">
              <a:rPr lang="de-DE" smtClean="0"/>
              <a:pPr/>
              <a:t>52</a:t>
            </a:fld>
            <a:r>
              <a:rPr lang="de-DE"/>
              <a:t> </a:t>
            </a:r>
            <a:endParaRPr lang="de-DE" dirty="0"/>
          </a:p>
        </p:txBody>
      </p:sp>
      <p:grpSp>
        <p:nvGrpSpPr>
          <p:cNvPr id="4" name="Group 3">
            <a:extLst>
              <a:ext uri="{FF2B5EF4-FFF2-40B4-BE49-F238E27FC236}">
                <a16:creationId xmlns:a16="http://schemas.microsoft.com/office/drawing/2014/main" id="{D752526B-BB3D-F683-C513-DD6F60173E18}"/>
              </a:ext>
            </a:extLst>
          </p:cNvPr>
          <p:cNvGrpSpPr>
            <a:grpSpLocks noChangeAspect="1"/>
          </p:cNvGrpSpPr>
          <p:nvPr/>
        </p:nvGrpSpPr>
        <p:grpSpPr>
          <a:xfrm>
            <a:off x="5153992" y="555526"/>
            <a:ext cx="3732016" cy="3782239"/>
            <a:chOff x="418353" y="16648633"/>
            <a:chExt cx="8946455" cy="9066852"/>
          </a:xfrm>
        </p:grpSpPr>
        <p:sp>
          <p:nvSpPr>
            <p:cNvPr id="5" name="Folded Corner 4">
              <a:extLst>
                <a:ext uri="{FF2B5EF4-FFF2-40B4-BE49-F238E27FC236}">
                  <a16:creationId xmlns:a16="http://schemas.microsoft.com/office/drawing/2014/main" id="{78FDAA2E-9036-76AF-A21F-3D8186817CDE}"/>
                </a:ext>
              </a:extLst>
            </p:cNvPr>
            <p:cNvSpPr/>
            <p:nvPr/>
          </p:nvSpPr>
          <p:spPr>
            <a:xfrm>
              <a:off x="418353" y="17325394"/>
              <a:ext cx="2402178" cy="2347592"/>
            </a:xfrm>
            <a:prstGeom prst="foldedCorner">
              <a:avLst/>
            </a:prstGeom>
            <a:gradFill>
              <a:gsLst>
                <a:gs pos="0">
                  <a:srgbClr val="0D2C5A"/>
                </a:gs>
                <a:gs pos="100000">
                  <a:srgbClr val="8186A8"/>
                </a:gs>
              </a:gsLst>
              <a:lin ang="5400000" scaled="0"/>
            </a:gradFill>
            <a:ln>
              <a:solidFill>
                <a:srgbClr val="0D2C5A"/>
              </a:solidFill>
            </a:ln>
          </p:spPr>
          <p:style>
            <a:lnRef idx="1">
              <a:schemeClr val="accent1"/>
            </a:lnRef>
            <a:fillRef idx="3">
              <a:schemeClr val="accent1"/>
            </a:fillRef>
            <a:effectRef idx="2">
              <a:schemeClr val="accent1"/>
            </a:effectRef>
            <a:fontRef idx="minor">
              <a:schemeClr val="lt1"/>
            </a:fontRef>
          </p:style>
          <p:txBody>
            <a:bodyPr rtlCol="0" anchor="t"/>
            <a:lstStyle/>
            <a:p>
              <a:r>
                <a:rPr lang="en-US" sz="1600" dirty="0">
                  <a:cs typeface="Times"/>
                </a:rPr>
                <a:t>German</a:t>
              </a:r>
            </a:p>
            <a:p>
              <a:r>
                <a:rPr lang="en-US" sz="1600" dirty="0">
                  <a:cs typeface="Times"/>
                </a:rPr>
                <a:t>stop word list</a:t>
              </a:r>
            </a:p>
            <a:p>
              <a:endParaRPr lang="en-US" sz="1600" dirty="0">
                <a:cs typeface="Times"/>
              </a:endParaRPr>
            </a:p>
          </p:txBody>
        </p:sp>
        <p:grpSp>
          <p:nvGrpSpPr>
            <p:cNvPr id="6" name="Group 5">
              <a:extLst>
                <a:ext uri="{FF2B5EF4-FFF2-40B4-BE49-F238E27FC236}">
                  <a16:creationId xmlns:a16="http://schemas.microsoft.com/office/drawing/2014/main" id="{089C43D2-4AFF-DA80-D51B-D93E8140CC18}"/>
                </a:ext>
              </a:extLst>
            </p:cNvPr>
            <p:cNvGrpSpPr/>
            <p:nvPr/>
          </p:nvGrpSpPr>
          <p:grpSpPr>
            <a:xfrm>
              <a:off x="3021026" y="16648633"/>
              <a:ext cx="6343782" cy="5988085"/>
              <a:chOff x="2867089" y="16648633"/>
              <a:chExt cx="6343782" cy="5988085"/>
            </a:xfrm>
          </p:grpSpPr>
          <p:grpSp>
            <p:nvGrpSpPr>
              <p:cNvPr id="12" name="Group 11">
                <a:extLst>
                  <a:ext uri="{FF2B5EF4-FFF2-40B4-BE49-F238E27FC236}">
                    <a16:creationId xmlns:a16="http://schemas.microsoft.com/office/drawing/2014/main" id="{C18C1304-0CB5-1459-2460-8B5C34335307}"/>
                  </a:ext>
                </a:extLst>
              </p:cNvPr>
              <p:cNvGrpSpPr/>
              <p:nvPr/>
            </p:nvGrpSpPr>
            <p:grpSpPr>
              <a:xfrm>
                <a:off x="2867089" y="16729270"/>
                <a:ext cx="6343782" cy="5907448"/>
                <a:chOff x="3290418" y="16363666"/>
                <a:chExt cx="6343782" cy="5907448"/>
              </a:xfrm>
            </p:grpSpPr>
            <p:sp>
              <p:nvSpPr>
                <p:cNvPr id="16" name="Rectangle 15">
                  <a:extLst>
                    <a:ext uri="{FF2B5EF4-FFF2-40B4-BE49-F238E27FC236}">
                      <a16:creationId xmlns:a16="http://schemas.microsoft.com/office/drawing/2014/main" id="{EE2A9EB6-B9FD-F2D2-9E6F-E6D9DAB55722}"/>
                    </a:ext>
                  </a:extLst>
                </p:cNvPr>
                <p:cNvSpPr/>
                <p:nvPr/>
              </p:nvSpPr>
              <p:spPr>
                <a:xfrm>
                  <a:off x="5288534" y="19069084"/>
                  <a:ext cx="2347551" cy="865934"/>
                </a:xfrm>
                <a:prstGeom prst="rect">
                  <a:avLst/>
                </a:prstGeom>
                <a:solidFill>
                  <a:srgbClr val="8186A8"/>
                </a:solidFill>
                <a:ln>
                  <a:noFill/>
                </a:ln>
                <a:scene3d>
                  <a:camera prst="obliqueTopRight"/>
                  <a:lightRig rig="threePt" dir="tl"/>
                </a:scene3d>
                <a:sp3d>
                  <a:bevelT w="0" h="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99A7853-94C4-8FDF-8C6D-C268FBCD767A}"/>
                    </a:ext>
                  </a:extLst>
                </p:cNvPr>
                <p:cNvSpPr/>
                <p:nvPr/>
              </p:nvSpPr>
              <p:spPr>
                <a:xfrm>
                  <a:off x="5836937" y="21416675"/>
                  <a:ext cx="1250744" cy="854439"/>
                </a:xfrm>
                <a:prstGeom prst="rect">
                  <a:avLst/>
                </a:prstGeom>
                <a:solidFill>
                  <a:srgbClr val="8186A8"/>
                </a:solidFill>
                <a:ln>
                  <a:noFill/>
                </a:ln>
                <a:scene3d>
                  <a:camera prst="obliqueTopRight"/>
                  <a:lightRig rig="threePt" dir="tl"/>
                </a:scene3d>
                <a:sp3d>
                  <a:bevelT w="0" h="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Trapezoid 17">
                  <a:extLst>
                    <a:ext uri="{FF2B5EF4-FFF2-40B4-BE49-F238E27FC236}">
                      <a16:creationId xmlns:a16="http://schemas.microsoft.com/office/drawing/2014/main" id="{E00B3624-6963-735E-1D0F-F964A6E6D6A1}"/>
                    </a:ext>
                  </a:extLst>
                </p:cNvPr>
                <p:cNvSpPr/>
                <p:nvPr/>
              </p:nvSpPr>
              <p:spPr>
                <a:xfrm flipV="1">
                  <a:off x="3943117" y="19935018"/>
                  <a:ext cx="5038384" cy="1481657"/>
                </a:xfrm>
                <a:prstGeom prst="trapezoid">
                  <a:avLst>
                    <a:gd name="adj" fmla="val 81266"/>
                  </a:avLst>
                </a:prstGeom>
                <a:solidFill>
                  <a:srgbClr val="DE9800"/>
                </a:solidFill>
                <a:ln>
                  <a:solidFill>
                    <a:srgbClr val="0D2C5A"/>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Trapezoid 18">
                  <a:extLst>
                    <a:ext uri="{FF2B5EF4-FFF2-40B4-BE49-F238E27FC236}">
                      <a16:creationId xmlns:a16="http://schemas.microsoft.com/office/drawing/2014/main" id="{3A52115D-8560-73B4-2067-21EB9C263C1C}"/>
                    </a:ext>
                  </a:extLst>
                </p:cNvPr>
                <p:cNvSpPr/>
                <p:nvPr/>
              </p:nvSpPr>
              <p:spPr>
                <a:xfrm flipV="1">
                  <a:off x="3290418" y="16363666"/>
                  <a:ext cx="6343782" cy="1223759"/>
                </a:xfrm>
                <a:prstGeom prst="trapezoid">
                  <a:avLst>
                    <a:gd name="adj" fmla="val 112435"/>
                  </a:avLst>
                </a:prstGeom>
                <a:gradFill>
                  <a:gsLst>
                    <a:gs pos="0">
                      <a:srgbClr val="8186A8"/>
                    </a:gs>
                    <a:gs pos="100000">
                      <a:schemeClr val="bg1"/>
                    </a:gs>
                    <a:gs pos="24000">
                      <a:srgbClr val="8186A8"/>
                    </a:gs>
                  </a:gsLst>
                  <a:lin ang="5400000" scaled="0"/>
                </a:gradFill>
                <a:ln>
                  <a:noFill/>
                </a:ln>
                <a:effectLst/>
                <a:scene3d>
                  <a:camera prst="obliqueTopRight"/>
                  <a:lightRig rig="threePt" dir="tl"/>
                </a:scene3d>
                <a:sp3d>
                  <a:bevelT w="0" h="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rapezoid 19">
                  <a:extLst>
                    <a:ext uri="{FF2B5EF4-FFF2-40B4-BE49-F238E27FC236}">
                      <a16:creationId xmlns:a16="http://schemas.microsoft.com/office/drawing/2014/main" id="{01F3A999-A7E4-1588-C075-F1949F0C7F8E}"/>
                    </a:ext>
                  </a:extLst>
                </p:cNvPr>
                <p:cNvSpPr/>
                <p:nvPr/>
              </p:nvSpPr>
              <p:spPr>
                <a:xfrm flipV="1">
                  <a:off x="3943117" y="17587426"/>
                  <a:ext cx="5038384" cy="1481657"/>
                </a:xfrm>
                <a:prstGeom prst="trapezoid">
                  <a:avLst>
                    <a:gd name="adj" fmla="val 81266"/>
                  </a:avLst>
                </a:prstGeom>
                <a:solidFill>
                  <a:srgbClr val="DE9800"/>
                </a:solidFill>
                <a:ln>
                  <a:solidFill>
                    <a:srgbClr val="0D2C5A"/>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3" name="TextBox 12">
                <a:extLst>
                  <a:ext uri="{FF2B5EF4-FFF2-40B4-BE49-F238E27FC236}">
                    <a16:creationId xmlns:a16="http://schemas.microsoft.com/office/drawing/2014/main" id="{912FF386-12B3-9B60-71FD-93A2B0628BA9}"/>
                  </a:ext>
                </a:extLst>
              </p:cNvPr>
              <p:cNvSpPr txBox="1"/>
              <p:nvPr/>
            </p:nvSpPr>
            <p:spPr>
              <a:xfrm>
                <a:off x="4137074" y="16648633"/>
                <a:ext cx="3848440" cy="788626"/>
              </a:xfrm>
              <a:prstGeom prst="rect">
                <a:avLst/>
              </a:prstGeom>
              <a:noFill/>
            </p:spPr>
            <p:txBody>
              <a:bodyPr wrap="square" rtlCol="0">
                <a:spAutoFit/>
              </a:bodyPr>
              <a:lstStyle/>
              <a:p>
                <a:pPr algn="ctr"/>
                <a:r>
                  <a:rPr lang="en-US" dirty="0">
                    <a:solidFill>
                      <a:srgbClr val="0D2C5A"/>
                    </a:solidFill>
                    <a:cs typeface="Times"/>
                  </a:rPr>
                  <a:t>Twitter stream</a:t>
                </a:r>
              </a:p>
            </p:txBody>
          </p:sp>
          <p:sp>
            <p:nvSpPr>
              <p:cNvPr id="14" name="TextBox 13">
                <a:extLst>
                  <a:ext uri="{FF2B5EF4-FFF2-40B4-BE49-F238E27FC236}">
                    <a16:creationId xmlns:a16="http://schemas.microsoft.com/office/drawing/2014/main" id="{EAB946E1-6198-2E0B-D513-223C7467AFEF}"/>
                  </a:ext>
                </a:extLst>
              </p:cNvPr>
              <p:cNvSpPr txBox="1"/>
              <p:nvPr/>
            </p:nvSpPr>
            <p:spPr>
              <a:xfrm>
                <a:off x="4137074" y="17882378"/>
                <a:ext cx="3848440" cy="1380095"/>
              </a:xfrm>
              <a:prstGeom prst="rect">
                <a:avLst/>
              </a:prstGeom>
              <a:noFill/>
            </p:spPr>
            <p:txBody>
              <a:bodyPr wrap="square" rtlCol="0" anchor="ctr">
                <a:spAutoFit/>
              </a:bodyPr>
              <a:lstStyle/>
              <a:p>
                <a:pPr algn="ctr"/>
                <a:r>
                  <a:rPr lang="en-US" dirty="0">
                    <a:solidFill>
                      <a:srgbClr val="0D2C5A"/>
                    </a:solidFill>
                    <a:cs typeface="Times"/>
                  </a:rPr>
                  <a:t>tracking keywords</a:t>
                </a:r>
              </a:p>
            </p:txBody>
          </p:sp>
          <p:sp>
            <p:nvSpPr>
              <p:cNvPr id="15" name="TextBox 14">
                <a:extLst>
                  <a:ext uri="{FF2B5EF4-FFF2-40B4-BE49-F238E27FC236}">
                    <a16:creationId xmlns:a16="http://schemas.microsoft.com/office/drawing/2014/main" id="{4BCD4B2F-7DFE-3B6E-FF1C-82FC93271E6D}"/>
                  </a:ext>
                </a:extLst>
              </p:cNvPr>
              <p:cNvSpPr txBox="1"/>
              <p:nvPr/>
            </p:nvSpPr>
            <p:spPr>
              <a:xfrm>
                <a:off x="4137074" y="20637831"/>
                <a:ext cx="3848440" cy="788626"/>
              </a:xfrm>
              <a:prstGeom prst="rect">
                <a:avLst/>
              </a:prstGeom>
              <a:noFill/>
            </p:spPr>
            <p:txBody>
              <a:bodyPr wrap="square" rtlCol="0">
                <a:spAutoFit/>
              </a:bodyPr>
              <a:lstStyle/>
              <a:p>
                <a:pPr algn="ctr"/>
                <a:r>
                  <a:rPr lang="en-US" dirty="0">
                    <a:solidFill>
                      <a:srgbClr val="0D2C5A"/>
                    </a:solidFill>
                    <a:cs typeface="Times"/>
                  </a:rPr>
                  <a:t>language filter</a:t>
                </a:r>
              </a:p>
            </p:txBody>
          </p:sp>
        </p:grpSp>
        <p:cxnSp>
          <p:nvCxnSpPr>
            <p:cNvPr id="7" name="Straight Arrow Connector 6">
              <a:extLst>
                <a:ext uri="{FF2B5EF4-FFF2-40B4-BE49-F238E27FC236}">
                  <a16:creationId xmlns:a16="http://schemas.microsoft.com/office/drawing/2014/main" id="{1BBE7EEF-44FC-F338-3A52-41553CB6020F}"/>
                </a:ext>
              </a:extLst>
            </p:cNvPr>
            <p:cNvCxnSpPr/>
            <p:nvPr/>
          </p:nvCxnSpPr>
          <p:spPr>
            <a:xfrm>
              <a:off x="3021026" y="18864895"/>
              <a:ext cx="1116048" cy="0"/>
            </a:xfrm>
            <a:prstGeom prst="straightConnector1">
              <a:avLst/>
            </a:prstGeom>
            <a:ln w="127000">
              <a:solidFill>
                <a:srgbClr val="0D2C5A"/>
              </a:solidFill>
              <a:tailEnd type="triangle"/>
            </a:ln>
          </p:spPr>
          <p:style>
            <a:lnRef idx="2">
              <a:schemeClr val="accent1"/>
            </a:lnRef>
            <a:fillRef idx="0">
              <a:schemeClr val="accent1"/>
            </a:fillRef>
            <a:effectRef idx="1">
              <a:schemeClr val="accent1"/>
            </a:effectRef>
            <a:fontRef idx="minor">
              <a:schemeClr val="tx1"/>
            </a:fontRef>
          </p:style>
        </p:cxnSp>
        <p:sp>
          <p:nvSpPr>
            <p:cNvPr id="8" name="Can 7">
              <a:extLst>
                <a:ext uri="{FF2B5EF4-FFF2-40B4-BE49-F238E27FC236}">
                  <a16:creationId xmlns:a16="http://schemas.microsoft.com/office/drawing/2014/main" id="{0708A71D-9676-3C05-CC53-BD0BF68BDD8E}"/>
                </a:ext>
              </a:extLst>
            </p:cNvPr>
            <p:cNvSpPr/>
            <p:nvPr/>
          </p:nvSpPr>
          <p:spPr>
            <a:xfrm>
              <a:off x="618847" y="20490651"/>
              <a:ext cx="2201684" cy="1587018"/>
            </a:xfrm>
            <a:prstGeom prst="can">
              <a:avLst/>
            </a:prstGeom>
            <a:gradFill>
              <a:gsLst>
                <a:gs pos="0">
                  <a:srgbClr val="0D2C5A"/>
                </a:gs>
                <a:gs pos="100000">
                  <a:srgbClr val="8186A8"/>
                </a:gs>
              </a:gsLst>
              <a:lin ang="5400000" scaled="0"/>
            </a:gradFill>
            <a:ln>
              <a:solidFill>
                <a:srgbClr val="0D2C5A"/>
              </a:solid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dirty="0" err="1">
                  <a:cs typeface="Times"/>
                </a:rPr>
                <a:t>LangId</a:t>
              </a:r>
              <a:endParaRPr lang="en-US" sz="1600" dirty="0">
                <a:cs typeface="Times"/>
              </a:endParaRPr>
            </a:p>
          </p:txBody>
        </p:sp>
        <p:cxnSp>
          <p:nvCxnSpPr>
            <p:cNvPr id="9" name="Straight Arrow Connector 8">
              <a:extLst>
                <a:ext uri="{FF2B5EF4-FFF2-40B4-BE49-F238E27FC236}">
                  <a16:creationId xmlns:a16="http://schemas.microsoft.com/office/drawing/2014/main" id="{68688062-0836-9F48-6A4B-05F0A069FEF9}"/>
                </a:ext>
              </a:extLst>
            </p:cNvPr>
            <p:cNvCxnSpPr/>
            <p:nvPr/>
          </p:nvCxnSpPr>
          <p:spPr>
            <a:xfrm>
              <a:off x="3021026" y="21251585"/>
              <a:ext cx="1116048" cy="0"/>
            </a:xfrm>
            <a:prstGeom prst="straightConnector1">
              <a:avLst/>
            </a:prstGeom>
            <a:ln w="127000">
              <a:solidFill>
                <a:srgbClr val="0D2C5A"/>
              </a:solidFill>
              <a:tailEnd type="triangle"/>
            </a:ln>
          </p:spPr>
          <p:style>
            <a:lnRef idx="2">
              <a:schemeClr val="accent1"/>
            </a:lnRef>
            <a:fillRef idx="0">
              <a:schemeClr val="accent1"/>
            </a:fillRef>
            <a:effectRef idx="1">
              <a:schemeClr val="accent1"/>
            </a:effectRef>
            <a:fontRef idx="minor">
              <a:schemeClr val="tx1"/>
            </a:fontRef>
          </p:style>
        </p:cxnSp>
        <p:sp>
          <p:nvSpPr>
            <p:cNvPr id="10" name="Multidocument 9">
              <a:extLst>
                <a:ext uri="{FF2B5EF4-FFF2-40B4-BE49-F238E27FC236}">
                  <a16:creationId xmlns:a16="http://schemas.microsoft.com/office/drawing/2014/main" id="{A5ACB77D-D3F6-C8DD-3A8C-632ADCB8DEFC}"/>
                </a:ext>
              </a:extLst>
            </p:cNvPr>
            <p:cNvSpPr/>
            <p:nvPr/>
          </p:nvSpPr>
          <p:spPr>
            <a:xfrm>
              <a:off x="3328903" y="22963837"/>
              <a:ext cx="5753420" cy="2751648"/>
            </a:xfrm>
            <a:prstGeom prst="flowChartMultidocument">
              <a:avLst/>
            </a:prstGeom>
            <a:gradFill>
              <a:gsLst>
                <a:gs pos="0">
                  <a:srgbClr val="0D2C5A"/>
                </a:gs>
                <a:gs pos="100000">
                  <a:srgbClr val="8186A8"/>
                </a:gs>
              </a:gsLst>
              <a:lin ang="5400000" scaled="0"/>
            </a:gradFill>
            <a:ln>
              <a:solidFill>
                <a:srgbClr val="0D2C5A"/>
              </a:solid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US" dirty="0">
                  <a:cs typeface="Times"/>
                </a:rPr>
                <a:t>German Twitter corpus</a:t>
              </a:r>
            </a:p>
          </p:txBody>
        </p:sp>
        <p:sp>
          <p:nvSpPr>
            <p:cNvPr id="11" name="Isosceles Triangle 10">
              <a:extLst>
                <a:ext uri="{FF2B5EF4-FFF2-40B4-BE49-F238E27FC236}">
                  <a16:creationId xmlns:a16="http://schemas.microsoft.com/office/drawing/2014/main" id="{4CBBAC7D-7463-2647-2E42-D759862583D1}"/>
                </a:ext>
              </a:extLst>
            </p:cNvPr>
            <p:cNvSpPr/>
            <p:nvPr/>
          </p:nvSpPr>
          <p:spPr>
            <a:xfrm flipV="1">
              <a:off x="5019142" y="22521263"/>
              <a:ext cx="2347551" cy="758230"/>
            </a:xfrm>
            <a:prstGeom prst="triangle">
              <a:avLst/>
            </a:prstGeom>
            <a:solidFill>
              <a:srgbClr val="8186A8"/>
            </a:solidFill>
            <a:ln>
              <a:noFill/>
            </a:ln>
            <a:scene3d>
              <a:camera prst="obliqueTopRight"/>
              <a:lightRig rig="threePt" dir="tl"/>
            </a:scene3d>
            <a:sp3d>
              <a:bevelT w="0" h="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1" name="Title 1">
            <a:extLst>
              <a:ext uri="{FF2B5EF4-FFF2-40B4-BE49-F238E27FC236}">
                <a16:creationId xmlns:a16="http://schemas.microsoft.com/office/drawing/2014/main" id="{FEA14CEF-7A72-B1B2-B690-667DD7B5DE94}"/>
              </a:ext>
            </a:extLst>
          </p:cNvPr>
          <p:cNvSpPr txBox="1">
            <a:spLocks/>
          </p:cNvSpPr>
          <p:nvPr/>
        </p:nvSpPr>
        <p:spPr>
          <a:xfrm>
            <a:off x="468000" y="396000"/>
            <a:ext cx="7560000" cy="468000"/>
          </a:xfrm>
          <a:prstGeom prst="rect">
            <a:avLst/>
          </a:prstGeom>
        </p:spPr>
        <p:txBody>
          <a:bodyPr/>
          <a:lstStyle>
            <a:lvl1pPr marL="0" indent="0" algn="l" defTabSz="685800" rtl="0" eaLnBrk="1" latinLnBrk="0" hangingPunct="1">
              <a:lnSpc>
                <a:spcPct val="100000"/>
              </a:lnSpc>
              <a:spcBef>
                <a:spcPts val="0"/>
              </a:spcBef>
              <a:buFont typeface="Arial" panose="020B0604020202020204" pitchFamily="34" charset="0"/>
              <a:buNone/>
              <a:defRPr sz="2700" b="0" kern="1200" baseline="0">
                <a:solidFill>
                  <a:schemeClr val="tx2"/>
                </a:solidFill>
                <a:latin typeface="+mn-lt"/>
                <a:ea typeface="+mj-ea"/>
                <a:cs typeface="+mj-cs"/>
              </a:defRPr>
            </a:lvl1pPr>
          </a:lstStyle>
          <a:p>
            <a:r>
              <a:rPr lang="en-DE" dirty="0"/>
              <a:t>XXL German Twitter corpus</a:t>
            </a:r>
          </a:p>
        </p:txBody>
      </p:sp>
      <p:sp>
        <p:nvSpPr>
          <p:cNvPr id="22" name="Content Placeholder 4">
            <a:extLst>
              <a:ext uri="{FF2B5EF4-FFF2-40B4-BE49-F238E27FC236}">
                <a16:creationId xmlns:a16="http://schemas.microsoft.com/office/drawing/2014/main" id="{8A4B8358-C483-7AAE-681A-FFEA567F7ACF}"/>
              </a:ext>
            </a:extLst>
          </p:cNvPr>
          <p:cNvSpPr txBox="1">
            <a:spLocks/>
          </p:cNvSpPr>
          <p:nvPr/>
        </p:nvSpPr>
        <p:spPr>
          <a:xfrm>
            <a:off x="468000" y="918000"/>
            <a:ext cx="4540861" cy="3366000"/>
          </a:xfrm>
          <a:prstGeom prst="rect">
            <a:avLst/>
          </a:prstGeom>
        </p:spPr>
        <p:txBody>
          <a:bodyPr/>
          <a:lstStyle>
            <a:lvl1pPr marL="0" indent="0" algn="l" defTabSz="685800" rtl="0" eaLnBrk="1" latinLnBrk="0" hangingPunct="1">
              <a:lnSpc>
                <a:spcPts val="1800"/>
              </a:lnSpc>
              <a:spcBef>
                <a:spcPts val="0"/>
              </a:spcBef>
              <a:spcAft>
                <a:spcPts val="1200"/>
              </a:spcAft>
              <a:buSzPct val="75000"/>
              <a:buFont typeface="Arial" panose="020B0604020202020204" pitchFamily="34" charset="0"/>
              <a:buNone/>
              <a:defRPr sz="1500" b="1" kern="1200" baseline="0">
                <a:solidFill>
                  <a:schemeClr val="tx2"/>
                </a:solidFill>
                <a:latin typeface="+mn-lt"/>
                <a:ea typeface="+mn-ea"/>
                <a:cs typeface="+mn-cs"/>
              </a:defRPr>
            </a:lvl1pPr>
            <a:lvl2pPr marL="0" indent="0" algn="l" defTabSz="685800" rtl="0" eaLnBrk="1" latinLnBrk="0" hangingPunct="1">
              <a:lnSpc>
                <a:spcPts val="1800"/>
              </a:lnSpc>
              <a:spcBef>
                <a:spcPts val="0"/>
              </a:spcBef>
              <a:spcAft>
                <a:spcPts val="600"/>
              </a:spcAft>
              <a:buSzPct val="75000"/>
              <a:buFont typeface="Arial" panose="020B0604020202020204" pitchFamily="34" charset="0"/>
              <a:buNone/>
              <a:defRPr sz="1500" kern="1200" baseline="0">
                <a:solidFill>
                  <a:schemeClr val="tx2"/>
                </a:solidFill>
                <a:latin typeface="+mn-lt"/>
                <a:ea typeface="+mn-ea"/>
                <a:cs typeface="+mn-cs"/>
              </a:defRPr>
            </a:lvl2pPr>
            <a:lvl3pPr marL="234000" indent="-234000" algn="l" defTabSz="685800" rtl="0" eaLnBrk="1" latinLnBrk="0" hangingPunct="1">
              <a:lnSpc>
                <a:spcPts val="1800"/>
              </a:lnSpc>
              <a:spcBef>
                <a:spcPts val="0"/>
              </a:spcBef>
              <a:spcAft>
                <a:spcPts val="600"/>
              </a:spcAft>
              <a:buClr>
                <a:schemeClr val="bg2"/>
              </a:buClr>
              <a:buSzPct val="100000"/>
              <a:buFont typeface="Wingdings" panose="05000000000000000000" pitchFamily="2" charset="2"/>
              <a:buChar char="§"/>
              <a:defRPr sz="1500" kern="1200" baseline="0">
                <a:solidFill>
                  <a:schemeClr val="tx2"/>
                </a:solidFill>
                <a:latin typeface="+mn-lt"/>
                <a:ea typeface="+mn-ea"/>
                <a:cs typeface="+mn-cs"/>
              </a:defRPr>
            </a:lvl3pPr>
            <a:lvl4pPr marL="468000" indent="-234000" algn="l" defTabSz="685800" rtl="0" eaLnBrk="1" latinLnBrk="0" hangingPunct="1">
              <a:lnSpc>
                <a:spcPts val="1800"/>
              </a:lnSpc>
              <a:spcBef>
                <a:spcPts val="0"/>
              </a:spcBef>
              <a:spcAft>
                <a:spcPts val="600"/>
              </a:spcAft>
              <a:buClr>
                <a:schemeClr val="tx2"/>
              </a:buClr>
              <a:buSzPct val="100000"/>
              <a:buFont typeface="Wingdings" panose="05000000000000000000" pitchFamily="2" charset="2"/>
              <a:buChar char="§"/>
              <a:defRPr sz="1500" kern="1200" baseline="0">
                <a:solidFill>
                  <a:schemeClr val="tx2"/>
                </a:solidFill>
                <a:latin typeface="+mn-lt"/>
                <a:ea typeface="+mn-ea"/>
                <a:cs typeface="+mn-cs"/>
              </a:defRPr>
            </a:lvl4pPr>
            <a:lvl5pPr marL="702000" indent="-234000" algn="l" defTabSz="685800" rtl="0" eaLnBrk="1" latinLnBrk="0" hangingPunct="1">
              <a:lnSpc>
                <a:spcPts val="1800"/>
              </a:lnSpc>
              <a:spcBef>
                <a:spcPts val="0"/>
              </a:spcBef>
              <a:spcAft>
                <a:spcPts val="600"/>
              </a:spcAft>
              <a:buClr>
                <a:schemeClr val="tx2"/>
              </a:buClr>
              <a:buSzPct val="100000"/>
              <a:buFont typeface="Wingdings" panose="05000000000000000000" pitchFamily="2" charset="2"/>
              <a:buChar char="§"/>
              <a:defRPr sz="1500" kern="1200" baseline="0">
                <a:solidFill>
                  <a:schemeClr val="tx2"/>
                </a:solidFill>
                <a:latin typeface="+mn-lt"/>
                <a:ea typeface="+mn-ea"/>
                <a:cs typeface="+mn-cs"/>
              </a:defRPr>
            </a:lvl5pPr>
            <a:lvl6pPr marL="0" indent="0" algn="l" defTabSz="685800" rtl="0" eaLnBrk="1" latinLnBrk="0" hangingPunct="1">
              <a:lnSpc>
                <a:spcPts val="1800"/>
              </a:lnSpc>
              <a:spcBef>
                <a:spcPts val="0"/>
              </a:spcBef>
              <a:spcAft>
                <a:spcPts val="600"/>
              </a:spcAft>
              <a:buSzPct val="75000"/>
              <a:buFont typeface="Arial" panose="020B0604020202020204" pitchFamily="34" charset="0"/>
              <a:buNone/>
              <a:defRPr sz="1500" kern="1200" baseline="0">
                <a:solidFill>
                  <a:schemeClr val="tx2"/>
                </a:solidFill>
                <a:latin typeface="+mn-lt"/>
                <a:ea typeface="+mn-ea"/>
                <a:cs typeface="+mn-cs"/>
              </a:defRPr>
            </a:lvl6pPr>
            <a:lvl7pPr marL="0" indent="0" algn="l" defTabSz="685800" rtl="0" eaLnBrk="1" latinLnBrk="0" hangingPunct="1">
              <a:lnSpc>
                <a:spcPts val="1800"/>
              </a:lnSpc>
              <a:spcBef>
                <a:spcPts val="0"/>
              </a:spcBef>
              <a:spcAft>
                <a:spcPts val="600"/>
              </a:spcAft>
              <a:buSzPct val="75000"/>
              <a:buFont typeface="Arial" panose="020B0604020202020204" pitchFamily="34" charset="0"/>
              <a:buNone/>
              <a:defRPr sz="1500" kern="1200" baseline="0">
                <a:solidFill>
                  <a:schemeClr val="tx2"/>
                </a:solidFill>
                <a:latin typeface="+mn-lt"/>
                <a:ea typeface="+mn-ea"/>
                <a:cs typeface="+mn-cs"/>
              </a:defRPr>
            </a:lvl7pPr>
            <a:lvl8pPr marL="0" indent="0" algn="l" defTabSz="685800" rtl="0" eaLnBrk="1" latinLnBrk="0" hangingPunct="1">
              <a:lnSpc>
                <a:spcPts val="1800"/>
              </a:lnSpc>
              <a:spcBef>
                <a:spcPts val="0"/>
              </a:spcBef>
              <a:spcAft>
                <a:spcPts val="600"/>
              </a:spcAft>
              <a:buSzPct val="75000"/>
              <a:buFont typeface="Arial" panose="020B0604020202020204" pitchFamily="34" charset="0"/>
              <a:buNone/>
              <a:defRPr sz="1500" kern="1200" baseline="0">
                <a:solidFill>
                  <a:schemeClr val="tx2"/>
                </a:solidFill>
                <a:latin typeface="+mn-lt"/>
                <a:ea typeface="+mn-ea"/>
                <a:cs typeface="+mn-cs"/>
              </a:defRPr>
            </a:lvl8pPr>
            <a:lvl9pPr marL="0" indent="0" algn="l" defTabSz="685800" rtl="0" eaLnBrk="1" latinLnBrk="0" hangingPunct="1">
              <a:lnSpc>
                <a:spcPts val="1800"/>
              </a:lnSpc>
              <a:spcBef>
                <a:spcPts val="0"/>
              </a:spcBef>
              <a:spcAft>
                <a:spcPts val="600"/>
              </a:spcAft>
              <a:buSzPct val="75000"/>
              <a:buFont typeface="Arial" panose="020B0604020202020204" pitchFamily="34" charset="0"/>
              <a:buNone/>
              <a:defRPr sz="1500" kern="1200" baseline="0">
                <a:solidFill>
                  <a:schemeClr val="tx2"/>
                </a:solidFill>
                <a:latin typeface="+mn-lt"/>
                <a:ea typeface="+mn-ea"/>
                <a:cs typeface="+mn-cs"/>
              </a:defRPr>
            </a:lvl9pPr>
          </a:lstStyle>
          <a:p>
            <a:pPr lvl="2"/>
            <a:r>
              <a:rPr lang="en-DE" sz="1600" dirty="0"/>
              <a:t>XXL: eXXtra-Large German Twitter corpus</a:t>
            </a:r>
          </a:p>
          <a:p>
            <a:pPr lvl="2"/>
            <a:r>
              <a:rPr lang="en-US" sz="1600" dirty="0"/>
              <a:t>M</a:t>
            </a:r>
            <a:r>
              <a:rPr lang="en-DE" sz="1600" dirty="0"/>
              <a:t>ethod: (Scheffler 2014); 24 million German tweets from April 2013</a:t>
            </a:r>
          </a:p>
          <a:p>
            <a:pPr lvl="2"/>
            <a:r>
              <a:rPr lang="en-US" sz="1600" dirty="0"/>
              <a:t>No topic/keyword based filtering</a:t>
            </a:r>
          </a:p>
          <a:p>
            <a:pPr lvl="2"/>
            <a:r>
              <a:rPr lang="en-US" sz="1600" dirty="0"/>
              <a:t>Mid 2014 – March 2023</a:t>
            </a:r>
          </a:p>
          <a:p>
            <a:pPr lvl="2"/>
            <a:r>
              <a:rPr lang="en-US" sz="1600" dirty="0"/>
              <a:t>~ 2 billion tweets in total</a:t>
            </a:r>
          </a:p>
          <a:p>
            <a:pPr lvl="2"/>
            <a:r>
              <a:rPr lang="en-US" sz="1600" dirty="0"/>
              <a:t>Access: German National Library (soon) or contact me</a:t>
            </a:r>
            <a:endParaRPr lang="en-DE" sz="1600" dirty="0"/>
          </a:p>
        </p:txBody>
      </p:sp>
    </p:spTree>
    <p:extLst>
      <p:ext uri="{BB962C8B-B14F-4D97-AF65-F5344CB8AC3E}">
        <p14:creationId xmlns:p14="http://schemas.microsoft.com/office/powerpoint/2010/main" val="94214633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279982-76C9-49AC-16D2-4EEE28B74FC4}"/>
              </a:ext>
            </a:extLst>
          </p:cNvPr>
          <p:cNvSpPr>
            <a:spLocks noGrp="1"/>
          </p:cNvSpPr>
          <p:nvPr>
            <p:ph type="title"/>
          </p:nvPr>
        </p:nvSpPr>
        <p:spPr/>
        <p:txBody>
          <a:bodyPr/>
          <a:lstStyle/>
          <a:p>
            <a:r>
              <a:rPr lang="en-DE" dirty="0"/>
              <a:t>CMC register definitions</a:t>
            </a:r>
          </a:p>
        </p:txBody>
      </p:sp>
      <p:sp>
        <p:nvSpPr>
          <p:cNvPr id="4" name="Footer Placeholder 3">
            <a:extLst>
              <a:ext uri="{FF2B5EF4-FFF2-40B4-BE49-F238E27FC236}">
                <a16:creationId xmlns:a16="http://schemas.microsoft.com/office/drawing/2014/main" id="{46996CC9-A261-C370-A39F-7F140F7BD341}"/>
              </a:ext>
            </a:extLst>
          </p:cNvPr>
          <p:cNvSpPr>
            <a:spLocks noGrp="1"/>
          </p:cNvSpPr>
          <p:nvPr>
            <p:ph type="ftr" sz="quarter" idx="11"/>
          </p:nvPr>
        </p:nvSpPr>
        <p:spPr/>
        <p:txBody>
          <a:bodyPr/>
          <a:lstStyle/>
          <a:p>
            <a:r>
              <a:rPr lang="de-DE"/>
              <a:t>Scheffler | Individual linguistic variation in social media</a:t>
            </a:r>
            <a:endParaRPr lang="de-DE" dirty="0"/>
          </a:p>
        </p:txBody>
      </p:sp>
      <p:sp>
        <p:nvSpPr>
          <p:cNvPr id="5" name="Slide Number Placeholder 4">
            <a:extLst>
              <a:ext uri="{FF2B5EF4-FFF2-40B4-BE49-F238E27FC236}">
                <a16:creationId xmlns:a16="http://schemas.microsoft.com/office/drawing/2014/main" id="{232A88AE-A7AE-C6FD-0438-A3A99EC8B03D}"/>
              </a:ext>
            </a:extLst>
          </p:cNvPr>
          <p:cNvSpPr>
            <a:spLocks noGrp="1"/>
          </p:cNvSpPr>
          <p:nvPr>
            <p:ph type="sldNum" sz="quarter" idx="12"/>
          </p:nvPr>
        </p:nvSpPr>
        <p:spPr/>
        <p:txBody>
          <a:bodyPr/>
          <a:lstStyle/>
          <a:p>
            <a:fld id="{6C8FC03C-C266-4645-ABC5-645062898383}" type="slidenum">
              <a:rPr lang="de-DE" smtClean="0"/>
              <a:pPr/>
              <a:t>53</a:t>
            </a:fld>
            <a:r>
              <a:rPr lang="de-DE"/>
              <a:t> </a:t>
            </a:r>
            <a:endParaRPr lang="de-DE" dirty="0"/>
          </a:p>
        </p:txBody>
      </p:sp>
      <p:graphicFrame>
        <p:nvGraphicFramePr>
          <p:cNvPr id="7" name="Table 6">
            <a:extLst>
              <a:ext uri="{FF2B5EF4-FFF2-40B4-BE49-F238E27FC236}">
                <a16:creationId xmlns:a16="http://schemas.microsoft.com/office/drawing/2014/main" id="{3D2702ED-72FF-9D07-6A0E-B7C88BAD8ACA}"/>
              </a:ext>
            </a:extLst>
          </p:cNvPr>
          <p:cNvGraphicFramePr>
            <a:graphicFrameLocks noGrp="1"/>
          </p:cNvGraphicFramePr>
          <p:nvPr>
            <p:extLst>
              <p:ext uri="{D42A27DB-BD31-4B8C-83A1-F6EECF244321}">
                <p14:modId xmlns:p14="http://schemas.microsoft.com/office/powerpoint/2010/main" val="2374630997"/>
              </p:ext>
            </p:extLst>
          </p:nvPr>
        </p:nvGraphicFramePr>
        <p:xfrm>
          <a:off x="474772" y="1059582"/>
          <a:ext cx="7985661" cy="2366390"/>
        </p:xfrm>
        <a:graphic>
          <a:graphicData uri="http://schemas.openxmlformats.org/drawingml/2006/table">
            <a:tbl>
              <a:tblPr/>
              <a:tblGrid>
                <a:gridCol w="1331067">
                  <a:extLst>
                    <a:ext uri="{9D8B030D-6E8A-4147-A177-3AD203B41FA5}">
                      <a16:colId xmlns:a16="http://schemas.microsoft.com/office/drawing/2014/main" val="2222378883"/>
                    </a:ext>
                  </a:extLst>
                </a:gridCol>
                <a:gridCol w="2218198">
                  <a:extLst>
                    <a:ext uri="{9D8B030D-6E8A-4147-A177-3AD203B41FA5}">
                      <a16:colId xmlns:a16="http://schemas.microsoft.com/office/drawing/2014/main" val="191313691"/>
                    </a:ext>
                  </a:extLst>
                </a:gridCol>
                <a:gridCol w="2218198">
                  <a:extLst>
                    <a:ext uri="{9D8B030D-6E8A-4147-A177-3AD203B41FA5}">
                      <a16:colId xmlns:a16="http://schemas.microsoft.com/office/drawing/2014/main" val="4260249282"/>
                    </a:ext>
                  </a:extLst>
                </a:gridCol>
                <a:gridCol w="2218198">
                  <a:extLst>
                    <a:ext uri="{9D8B030D-6E8A-4147-A177-3AD203B41FA5}">
                      <a16:colId xmlns:a16="http://schemas.microsoft.com/office/drawing/2014/main" val="830105797"/>
                    </a:ext>
                  </a:extLst>
                </a:gridCol>
              </a:tblGrid>
              <a:tr h="308990">
                <a:tc>
                  <a:txBody>
                    <a:bodyPr/>
                    <a:lstStyle/>
                    <a:p>
                      <a:pPr algn="l">
                        <a:spcBef>
                          <a:spcPts val="0"/>
                        </a:spcBef>
                        <a:spcAft>
                          <a:spcPts val="0"/>
                        </a:spcAft>
                        <a:defRPr/>
                      </a:pPr>
                      <a:endParaRPr lang="en-US" sz="1500" noProof="0">
                        <a:solidFill>
                          <a:schemeClr val="tx2"/>
                        </a:solidFill>
                        <a:latin typeface="+mn-lt"/>
                      </a:endParaRPr>
                    </a:p>
                  </a:txBody>
                  <a:tcPr marL="68390" marR="68390" marT="0" marB="0" anchor="ctr">
                    <a:lnL w="12700" algn="ctr">
                      <a:noFill/>
                    </a:lnL>
                    <a:lnR w="12700" algn="ctr">
                      <a:noFill/>
                    </a:lnR>
                    <a:lnT w="6350" algn="ctr">
                      <a:solidFill>
                        <a:srgbClr val="7F7F7F"/>
                      </a:solidFill>
                    </a:lnT>
                    <a:lnB w="6350" algn="ctr">
                      <a:solidFill>
                        <a:srgbClr val="7F7F7F"/>
                      </a:solidFill>
                    </a:lnB>
                  </a:tcPr>
                </a:tc>
                <a:tc>
                  <a:txBody>
                    <a:bodyPr/>
                    <a:lstStyle/>
                    <a:p>
                      <a:pPr algn="ctr">
                        <a:spcBef>
                          <a:spcPts val="0"/>
                        </a:spcBef>
                        <a:spcAft>
                          <a:spcPts val="0"/>
                        </a:spcAft>
                        <a:defRPr/>
                      </a:pPr>
                      <a:r>
                        <a:rPr lang="en-US" sz="1500" b="1" i="1" noProof="0">
                          <a:solidFill>
                            <a:schemeClr val="tx2"/>
                          </a:solidFill>
                          <a:latin typeface="+mn-lt"/>
                        </a:rPr>
                        <a:t>Informative</a:t>
                      </a:r>
                      <a:endParaRPr lang="en-US" sz="1500" i="1" noProof="0">
                        <a:solidFill>
                          <a:schemeClr val="tx2"/>
                        </a:solidFill>
                        <a:latin typeface="+mn-lt"/>
                      </a:endParaRPr>
                    </a:p>
                  </a:txBody>
                  <a:tcPr marL="68390" marR="68390" marT="0" marB="0" anchor="ctr">
                    <a:lnL w="12700" algn="ctr">
                      <a:noFill/>
                    </a:lnL>
                    <a:lnR w="12700" algn="ctr">
                      <a:noFill/>
                    </a:lnR>
                    <a:lnT w="6350" algn="ctr">
                      <a:solidFill>
                        <a:srgbClr val="7F7F7F"/>
                      </a:solidFill>
                    </a:lnT>
                    <a:lnB w="6350" algn="ctr">
                      <a:solidFill>
                        <a:srgbClr val="7F7F7F"/>
                      </a:solidFill>
                    </a:lnB>
                  </a:tcPr>
                </a:tc>
                <a:tc>
                  <a:txBody>
                    <a:bodyPr/>
                    <a:lstStyle/>
                    <a:p>
                      <a:pPr algn="ctr">
                        <a:spcBef>
                          <a:spcPts val="0"/>
                        </a:spcBef>
                        <a:spcAft>
                          <a:spcPts val="0"/>
                        </a:spcAft>
                        <a:defRPr/>
                      </a:pPr>
                      <a:r>
                        <a:rPr lang="en-US" sz="1500" b="1" i="1" noProof="0">
                          <a:solidFill>
                            <a:schemeClr val="tx2"/>
                          </a:solidFill>
                          <a:latin typeface="+mn-lt"/>
                        </a:rPr>
                        <a:t>Narrative</a:t>
                      </a:r>
                      <a:endParaRPr lang="en-US" sz="1500" i="1" noProof="0">
                        <a:solidFill>
                          <a:schemeClr val="tx2"/>
                        </a:solidFill>
                        <a:latin typeface="+mn-lt"/>
                      </a:endParaRPr>
                    </a:p>
                  </a:txBody>
                  <a:tcPr marL="68390" marR="68390" marT="0" marB="0" anchor="ctr">
                    <a:lnL w="12700" algn="ctr">
                      <a:noFill/>
                    </a:lnL>
                    <a:lnR w="12700" algn="ctr">
                      <a:noFill/>
                    </a:lnR>
                    <a:lnT w="6350" algn="ctr">
                      <a:solidFill>
                        <a:srgbClr val="7F7F7F"/>
                      </a:solidFill>
                    </a:lnT>
                    <a:lnB w="6350" algn="ctr">
                      <a:solidFill>
                        <a:srgbClr val="7F7F7F"/>
                      </a:solidFill>
                    </a:lnB>
                  </a:tcPr>
                </a:tc>
                <a:tc>
                  <a:txBody>
                    <a:bodyPr/>
                    <a:lstStyle/>
                    <a:p>
                      <a:pPr algn="ctr">
                        <a:spcBef>
                          <a:spcPts val="0"/>
                        </a:spcBef>
                        <a:spcAft>
                          <a:spcPts val="0"/>
                        </a:spcAft>
                        <a:defRPr/>
                      </a:pPr>
                      <a:r>
                        <a:rPr lang="en-US" sz="1500" b="1" i="1" noProof="0">
                          <a:solidFill>
                            <a:schemeClr val="tx2"/>
                          </a:solidFill>
                          <a:latin typeface="+mn-lt"/>
                        </a:rPr>
                        <a:t>Persuasive</a:t>
                      </a:r>
                      <a:endParaRPr lang="en-US" sz="1500" i="1" noProof="0">
                        <a:solidFill>
                          <a:schemeClr val="tx2"/>
                        </a:solidFill>
                        <a:latin typeface="+mn-lt"/>
                      </a:endParaRPr>
                    </a:p>
                  </a:txBody>
                  <a:tcPr marL="68390" marR="68390" marT="0" marB="0" anchor="ctr">
                    <a:lnL w="12700" algn="ctr">
                      <a:noFill/>
                    </a:lnL>
                    <a:lnR w="12700" algn="ctr">
                      <a:noFill/>
                    </a:lnR>
                    <a:lnT w="6350" algn="ctr">
                      <a:solidFill>
                        <a:srgbClr val="7F7F7F"/>
                      </a:solidFill>
                    </a:lnT>
                    <a:lnB w="6350" algn="ctr">
                      <a:solidFill>
                        <a:srgbClr val="7F7F7F"/>
                      </a:solidFill>
                    </a:lnB>
                  </a:tcPr>
                </a:tc>
                <a:extLst>
                  <a:ext uri="{0D108BD9-81ED-4DB2-BD59-A6C34878D82A}">
                    <a16:rowId xmlns:a16="http://schemas.microsoft.com/office/drawing/2014/main" val="2864905709"/>
                  </a:ext>
                </a:extLst>
              </a:tr>
              <a:tr h="308990">
                <a:tc>
                  <a:txBody>
                    <a:bodyPr/>
                    <a:lstStyle/>
                    <a:p>
                      <a:pPr algn="l">
                        <a:spcBef>
                          <a:spcPts val="0"/>
                        </a:spcBef>
                        <a:spcAft>
                          <a:spcPts val="0"/>
                        </a:spcAft>
                        <a:defRPr/>
                      </a:pPr>
                      <a:r>
                        <a:rPr lang="en-US" sz="1500" b="1" noProof="0">
                          <a:solidFill>
                            <a:schemeClr val="tx2"/>
                          </a:solidFill>
                          <a:latin typeface="+mn-lt"/>
                        </a:rPr>
                        <a:t>topics</a:t>
                      </a:r>
                      <a:endParaRPr lang="en-US" sz="1500" noProof="0">
                        <a:solidFill>
                          <a:schemeClr val="tx2"/>
                        </a:solidFill>
                        <a:latin typeface="+mn-lt"/>
                      </a:endParaRPr>
                    </a:p>
                  </a:txBody>
                  <a:tcPr marL="68390" marR="68390" marT="0" marB="0" anchor="ctr">
                    <a:lnL w="12700" algn="ctr">
                      <a:noFill/>
                    </a:lnL>
                    <a:lnR w="12700" algn="ctr">
                      <a:noFill/>
                    </a:lnR>
                    <a:lnT w="6350" algn="ctr">
                      <a:solidFill>
                        <a:srgbClr val="7F7F7F"/>
                      </a:solidFill>
                    </a:lnT>
                    <a:lnB w="6350" algn="ctr">
                      <a:solidFill>
                        <a:srgbClr val="7F7F7F"/>
                      </a:solidFill>
                    </a:lnB>
                  </a:tcPr>
                </a:tc>
                <a:tc>
                  <a:txBody>
                    <a:bodyPr/>
                    <a:lstStyle/>
                    <a:p>
                      <a:pPr algn="ctr">
                        <a:spcBef>
                          <a:spcPts val="0"/>
                        </a:spcBef>
                        <a:spcAft>
                          <a:spcPts val="0"/>
                        </a:spcAft>
                        <a:defRPr/>
                      </a:pPr>
                      <a:r>
                        <a:rPr lang="en-US" sz="1500" noProof="0">
                          <a:solidFill>
                            <a:schemeClr val="tx2"/>
                          </a:solidFill>
                          <a:latin typeface="+mn-lt"/>
                        </a:rPr>
                        <a:t>Milestones in personal life, competitions, reviews, recipes, nutrition, crafting</a:t>
                      </a:r>
                    </a:p>
                  </a:txBody>
                  <a:tcPr marL="68390" marR="68390" marT="0" marB="0" anchor="ctr">
                    <a:lnL w="12700" algn="ctr">
                      <a:noFill/>
                    </a:lnL>
                    <a:lnR w="12700" algn="ctr">
                      <a:noFill/>
                    </a:lnR>
                    <a:lnT w="6350" algn="ctr">
                      <a:solidFill>
                        <a:srgbClr val="7F7F7F"/>
                      </a:solidFill>
                    </a:lnT>
                    <a:lnB w="6350" algn="ctr">
                      <a:solidFill>
                        <a:srgbClr val="7F7F7F"/>
                      </a:solidFill>
                    </a:lnB>
                  </a:tcPr>
                </a:tc>
                <a:tc>
                  <a:txBody>
                    <a:bodyPr/>
                    <a:lstStyle/>
                    <a:p>
                      <a:pPr algn="ctr">
                        <a:spcBef>
                          <a:spcPts val="0"/>
                        </a:spcBef>
                        <a:spcAft>
                          <a:spcPts val="0"/>
                        </a:spcAft>
                        <a:defRPr/>
                      </a:pPr>
                      <a:r>
                        <a:rPr lang="en-US" sz="1500" noProof="0">
                          <a:solidFill>
                            <a:schemeClr val="tx2"/>
                          </a:solidFill>
                          <a:latin typeface="+mn-lt"/>
                        </a:rPr>
                        <a:t>Everyday life, holidays, career, health, nutrition, personal life</a:t>
                      </a:r>
                    </a:p>
                  </a:txBody>
                  <a:tcPr marL="68390" marR="68390" marT="0" marB="0" anchor="ctr">
                    <a:lnL w="12700" algn="ctr">
                      <a:noFill/>
                    </a:lnL>
                    <a:lnR w="12700" algn="ctr">
                      <a:noFill/>
                    </a:lnR>
                    <a:lnT w="6350" algn="ctr">
                      <a:solidFill>
                        <a:srgbClr val="7F7F7F"/>
                      </a:solidFill>
                    </a:lnT>
                    <a:lnB w="6350" algn="ctr">
                      <a:solidFill>
                        <a:srgbClr val="7F7F7F"/>
                      </a:solidFill>
                    </a:lnB>
                  </a:tcPr>
                </a:tc>
                <a:tc>
                  <a:txBody>
                    <a:bodyPr/>
                    <a:lstStyle/>
                    <a:p>
                      <a:pPr algn="ctr">
                        <a:spcBef>
                          <a:spcPts val="0"/>
                        </a:spcBef>
                        <a:spcAft>
                          <a:spcPts val="0"/>
                        </a:spcAft>
                        <a:defRPr/>
                      </a:pPr>
                      <a:r>
                        <a:rPr lang="en-US" sz="1500" noProof="0">
                          <a:solidFill>
                            <a:schemeClr val="tx2"/>
                          </a:solidFill>
                          <a:latin typeface="+mn-lt"/>
                        </a:rPr>
                        <a:t>Parenting, nutrition, product placement, politics, gender, education, sustainability</a:t>
                      </a:r>
                    </a:p>
                  </a:txBody>
                  <a:tcPr marL="68390" marR="68390" marT="0" marB="0" anchor="ctr">
                    <a:lnL w="12700" algn="ctr">
                      <a:noFill/>
                    </a:lnL>
                    <a:lnR w="12700" algn="ctr">
                      <a:noFill/>
                    </a:lnR>
                    <a:lnT w="6350" algn="ctr">
                      <a:solidFill>
                        <a:srgbClr val="7F7F7F"/>
                      </a:solidFill>
                    </a:lnT>
                    <a:lnB w="6350" algn="ctr">
                      <a:solidFill>
                        <a:srgbClr val="7F7F7F"/>
                      </a:solidFill>
                    </a:lnB>
                  </a:tcPr>
                </a:tc>
                <a:extLst>
                  <a:ext uri="{0D108BD9-81ED-4DB2-BD59-A6C34878D82A}">
                    <a16:rowId xmlns:a16="http://schemas.microsoft.com/office/drawing/2014/main" val="3041058881"/>
                  </a:ext>
                </a:extLst>
              </a:tr>
              <a:tr h="0">
                <a:tc>
                  <a:txBody>
                    <a:bodyPr/>
                    <a:lstStyle/>
                    <a:p>
                      <a:pPr algn="l">
                        <a:spcBef>
                          <a:spcPts val="0"/>
                        </a:spcBef>
                        <a:spcAft>
                          <a:spcPts val="0"/>
                        </a:spcAft>
                        <a:defRPr/>
                      </a:pPr>
                      <a:r>
                        <a:rPr lang="en-US" sz="1500" b="1" noProof="0">
                          <a:solidFill>
                            <a:schemeClr val="tx2"/>
                          </a:solidFill>
                          <a:latin typeface="+mn-lt"/>
                        </a:rPr>
                        <a:t>Interactivity, reader involvement</a:t>
                      </a:r>
                      <a:endParaRPr lang="en-US" sz="1500" noProof="0">
                        <a:solidFill>
                          <a:schemeClr val="tx2"/>
                        </a:solidFill>
                        <a:latin typeface="+mn-lt"/>
                      </a:endParaRPr>
                    </a:p>
                  </a:txBody>
                  <a:tcPr marL="68390" marR="68390" marT="0" marB="0" anchor="ctr">
                    <a:lnL w="12700" algn="ctr">
                      <a:noFill/>
                    </a:lnL>
                    <a:lnR w="12700" algn="ctr">
                      <a:noFill/>
                    </a:lnR>
                    <a:lnT w="6350" algn="ctr">
                      <a:solidFill>
                        <a:srgbClr val="7F7F7F"/>
                      </a:solidFill>
                    </a:lnT>
                    <a:lnB w="6350" cap="flat" cmpd="sng" algn="ctr">
                      <a:solidFill>
                        <a:srgbClr val="7F7F7F"/>
                      </a:solidFill>
                      <a:prstDash val="solid"/>
                      <a:round/>
                      <a:headEnd type="none" w="med" len="med"/>
                      <a:tailEnd type="none" w="med" len="med"/>
                    </a:lnB>
                  </a:tcPr>
                </a:tc>
                <a:tc>
                  <a:txBody>
                    <a:bodyPr/>
                    <a:lstStyle/>
                    <a:p>
                      <a:pPr algn="ctr">
                        <a:spcBef>
                          <a:spcPts val="0"/>
                        </a:spcBef>
                        <a:spcAft>
                          <a:spcPts val="0"/>
                        </a:spcAft>
                        <a:defRPr/>
                      </a:pPr>
                      <a:r>
                        <a:rPr lang="en-US" sz="1500" noProof="0">
                          <a:solidFill>
                            <a:schemeClr val="tx2"/>
                          </a:solidFill>
                          <a:latin typeface="+mn-lt"/>
                        </a:rPr>
                        <a:t>Low, rarely addresses reader, no engagement, no call to action, no reaction needed / expected</a:t>
                      </a:r>
                    </a:p>
                  </a:txBody>
                  <a:tcPr marL="68390" marR="68390" marT="0" marB="0" anchor="ctr">
                    <a:lnL w="12700" algn="ctr">
                      <a:noFill/>
                    </a:lnL>
                    <a:lnR w="12700" algn="ctr">
                      <a:noFill/>
                    </a:lnR>
                    <a:lnT w="6350" algn="ctr">
                      <a:solidFill>
                        <a:srgbClr val="7F7F7F"/>
                      </a:solidFill>
                    </a:lnT>
                    <a:lnB w="6350" cap="flat" cmpd="sng" algn="ctr">
                      <a:solidFill>
                        <a:srgbClr val="7F7F7F"/>
                      </a:solidFill>
                      <a:prstDash val="solid"/>
                      <a:round/>
                      <a:headEnd type="none" w="med" len="med"/>
                      <a:tailEnd type="none" w="med" len="med"/>
                    </a:lnB>
                  </a:tcPr>
                </a:tc>
                <a:tc>
                  <a:txBody>
                    <a:bodyPr/>
                    <a:lstStyle/>
                    <a:p>
                      <a:pPr algn="ctr">
                        <a:spcBef>
                          <a:spcPts val="0"/>
                        </a:spcBef>
                        <a:spcAft>
                          <a:spcPts val="0"/>
                        </a:spcAft>
                        <a:defRPr/>
                      </a:pPr>
                      <a:r>
                        <a:rPr lang="en-US" sz="1500" noProof="0">
                          <a:solidFill>
                            <a:schemeClr val="tx2"/>
                          </a:solidFill>
                          <a:latin typeface="+mn-lt"/>
                        </a:rPr>
                        <a:t>Optional, can be medium to high, depending on format/level of community</a:t>
                      </a:r>
                    </a:p>
                  </a:txBody>
                  <a:tcPr marL="68390" marR="68390" marT="0" marB="0" anchor="ctr">
                    <a:lnL w="12700" algn="ctr">
                      <a:noFill/>
                    </a:lnL>
                    <a:lnR w="12700" algn="ctr">
                      <a:noFill/>
                    </a:lnR>
                    <a:lnT w="6350" algn="ctr">
                      <a:solidFill>
                        <a:srgbClr val="7F7F7F"/>
                      </a:solidFill>
                    </a:lnT>
                    <a:lnB w="6350" cap="flat" cmpd="sng" algn="ctr">
                      <a:solidFill>
                        <a:srgbClr val="7F7F7F"/>
                      </a:solidFill>
                      <a:prstDash val="solid"/>
                      <a:round/>
                      <a:headEnd type="none" w="med" len="med"/>
                      <a:tailEnd type="none" w="med" len="med"/>
                    </a:lnB>
                  </a:tcPr>
                </a:tc>
                <a:tc>
                  <a:txBody>
                    <a:bodyPr/>
                    <a:lstStyle/>
                    <a:p>
                      <a:pPr algn="ctr">
                        <a:spcBef>
                          <a:spcPts val="0"/>
                        </a:spcBef>
                        <a:spcAft>
                          <a:spcPts val="0"/>
                        </a:spcAft>
                        <a:defRPr/>
                      </a:pPr>
                      <a:r>
                        <a:rPr lang="en-US" sz="1500" noProof="0" dirty="0">
                          <a:solidFill>
                            <a:schemeClr val="tx2"/>
                          </a:solidFill>
                          <a:latin typeface="+mn-lt"/>
                        </a:rPr>
                        <a:t>High, expected, might be provocative, direct address, high level of emotionalization</a:t>
                      </a:r>
                    </a:p>
                  </a:txBody>
                  <a:tcPr marL="68390" marR="68390" marT="0" marB="0" anchor="ctr">
                    <a:lnL w="12700" algn="ctr">
                      <a:noFill/>
                    </a:lnL>
                    <a:lnR w="12700" algn="ctr">
                      <a:noFill/>
                    </a:lnR>
                    <a:lnT w="6350" algn="ctr">
                      <a:solidFill>
                        <a:srgbClr val="7F7F7F"/>
                      </a:solidFill>
                    </a:lnT>
                    <a:lnB w="6350" cap="flat" cmpd="sng" algn="ctr">
                      <a:solidFill>
                        <a:srgbClr val="7F7F7F"/>
                      </a:solidFill>
                      <a:prstDash val="solid"/>
                      <a:round/>
                      <a:headEnd type="none" w="med" len="med"/>
                      <a:tailEnd type="none" w="med" len="med"/>
                    </a:lnB>
                  </a:tcPr>
                </a:tc>
                <a:extLst>
                  <a:ext uri="{0D108BD9-81ED-4DB2-BD59-A6C34878D82A}">
                    <a16:rowId xmlns:a16="http://schemas.microsoft.com/office/drawing/2014/main" val="2225727894"/>
                  </a:ext>
                </a:extLst>
              </a:tr>
            </a:tbl>
          </a:graphicData>
        </a:graphic>
      </p:graphicFrame>
    </p:spTree>
    <p:extLst>
      <p:ext uri="{BB962C8B-B14F-4D97-AF65-F5344CB8AC3E}">
        <p14:creationId xmlns:p14="http://schemas.microsoft.com/office/powerpoint/2010/main" val="32854187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B7358A-1492-C565-8201-3079C5F8C768}"/>
              </a:ext>
            </a:extLst>
          </p:cNvPr>
          <p:cNvSpPr>
            <a:spLocks noGrp="1"/>
          </p:cNvSpPr>
          <p:nvPr>
            <p:ph type="title"/>
          </p:nvPr>
        </p:nvSpPr>
        <p:spPr/>
        <p:txBody>
          <a:bodyPr/>
          <a:lstStyle/>
          <a:p>
            <a:r>
              <a:rPr lang="en-DE" dirty="0"/>
              <a:t>Intensifiers</a:t>
            </a:r>
          </a:p>
        </p:txBody>
      </p:sp>
      <p:sp>
        <p:nvSpPr>
          <p:cNvPr id="4" name="Footer Placeholder 3">
            <a:extLst>
              <a:ext uri="{FF2B5EF4-FFF2-40B4-BE49-F238E27FC236}">
                <a16:creationId xmlns:a16="http://schemas.microsoft.com/office/drawing/2014/main" id="{D911199D-EB8A-EBC1-A8E3-758752421A67}"/>
              </a:ext>
            </a:extLst>
          </p:cNvPr>
          <p:cNvSpPr>
            <a:spLocks noGrp="1"/>
          </p:cNvSpPr>
          <p:nvPr>
            <p:ph type="ftr" sz="quarter" idx="11"/>
          </p:nvPr>
        </p:nvSpPr>
        <p:spPr/>
        <p:txBody>
          <a:bodyPr/>
          <a:lstStyle/>
          <a:p>
            <a:r>
              <a:rPr lang="de-DE"/>
              <a:t>Scheffler | Individual linguistic variation in social media</a:t>
            </a:r>
            <a:endParaRPr lang="de-DE" dirty="0"/>
          </a:p>
        </p:txBody>
      </p:sp>
      <p:sp>
        <p:nvSpPr>
          <p:cNvPr id="5" name="Slide Number Placeholder 4">
            <a:extLst>
              <a:ext uri="{FF2B5EF4-FFF2-40B4-BE49-F238E27FC236}">
                <a16:creationId xmlns:a16="http://schemas.microsoft.com/office/drawing/2014/main" id="{10399FFB-04E5-3E26-BF06-36B71DE496DA}"/>
              </a:ext>
            </a:extLst>
          </p:cNvPr>
          <p:cNvSpPr>
            <a:spLocks noGrp="1"/>
          </p:cNvSpPr>
          <p:nvPr>
            <p:ph type="sldNum" sz="quarter" idx="12"/>
          </p:nvPr>
        </p:nvSpPr>
        <p:spPr/>
        <p:txBody>
          <a:bodyPr/>
          <a:lstStyle/>
          <a:p>
            <a:fld id="{6C8FC03C-C266-4645-ABC5-645062898383}" type="slidenum">
              <a:rPr lang="de-DE" smtClean="0"/>
              <a:pPr/>
              <a:t>6</a:t>
            </a:fld>
            <a:r>
              <a:rPr lang="de-DE"/>
              <a:t> </a:t>
            </a:r>
            <a:endParaRPr lang="de-DE" dirty="0"/>
          </a:p>
        </p:txBody>
      </p:sp>
      <p:pic>
        <p:nvPicPr>
          <p:cNvPr id="16" name="Content Placeholder 15">
            <a:extLst>
              <a:ext uri="{FF2B5EF4-FFF2-40B4-BE49-F238E27FC236}">
                <a16:creationId xmlns:a16="http://schemas.microsoft.com/office/drawing/2014/main" id="{4B8AA184-A986-F7A6-2D83-E818D1ECA9CC}"/>
              </a:ext>
            </a:extLst>
          </p:cNvPr>
          <p:cNvPicPr>
            <a:picLocks noGrp="1" noChangeAspect="1"/>
          </p:cNvPicPr>
          <p:nvPr>
            <p:ph idx="1"/>
          </p:nvPr>
        </p:nvPicPr>
        <p:blipFill>
          <a:blip r:embed="rId2"/>
          <a:stretch>
            <a:fillRect/>
          </a:stretch>
        </p:blipFill>
        <p:spPr>
          <a:xfrm>
            <a:off x="1119944" y="917575"/>
            <a:ext cx="6256413" cy="3367088"/>
          </a:xfrm>
        </p:spPr>
      </p:pic>
    </p:spTree>
    <p:extLst>
      <p:ext uri="{BB962C8B-B14F-4D97-AF65-F5344CB8AC3E}">
        <p14:creationId xmlns:p14="http://schemas.microsoft.com/office/powerpoint/2010/main" val="4420418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DE4D93-16D5-5281-DC79-CE7CDCD929EE}"/>
              </a:ext>
            </a:extLst>
          </p:cNvPr>
          <p:cNvSpPr>
            <a:spLocks noGrp="1"/>
          </p:cNvSpPr>
          <p:nvPr>
            <p:ph type="title"/>
          </p:nvPr>
        </p:nvSpPr>
        <p:spPr/>
        <p:txBody>
          <a:bodyPr/>
          <a:lstStyle/>
          <a:p>
            <a:r>
              <a:rPr lang="en-DE" dirty="0"/>
              <a:t>Personal pronouns</a:t>
            </a:r>
          </a:p>
        </p:txBody>
      </p:sp>
      <p:sp>
        <p:nvSpPr>
          <p:cNvPr id="3" name="Content Placeholder 2">
            <a:extLst>
              <a:ext uri="{FF2B5EF4-FFF2-40B4-BE49-F238E27FC236}">
                <a16:creationId xmlns:a16="http://schemas.microsoft.com/office/drawing/2014/main" id="{EA306955-0820-E3DA-6322-82F000424EA2}"/>
              </a:ext>
            </a:extLst>
          </p:cNvPr>
          <p:cNvSpPr>
            <a:spLocks noGrp="1"/>
          </p:cNvSpPr>
          <p:nvPr>
            <p:ph idx="1"/>
          </p:nvPr>
        </p:nvSpPr>
        <p:spPr/>
        <p:txBody>
          <a:bodyPr/>
          <a:lstStyle/>
          <a:p>
            <a:pPr lvl="2"/>
            <a:r>
              <a:rPr lang="en-DE" sz="1600" dirty="0"/>
              <a:t>Potsdam Commentary Corpus (German news): 88% third person pronouns</a:t>
            </a:r>
          </a:p>
          <a:p>
            <a:pPr lvl="2"/>
            <a:r>
              <a:rPr lang="en-US" sz="1600" dirty="0"/>
              <a:t>Twitter / blogs:</a:t>
            </a:r>
            <a:endParaRPr lang="en-DE" sz="1600" dirty="0"/>
          </a:p>
        </p:txBody>
      </p:sp>
      <p:sp>
        <p:nvSpPr>
          <p:cNvPr id="4" name="Footer Placeholder 3">
            <a:extLst>
              <a:ext uri="{FF2B5EF4-FFF2-40B4-BE49-F238E27FC236}">
                <a16:creationId xmlns:a16="http://schemas.microsoft.com/office/drawing/2014/main" id="{18D1AB51-6C13-B13C-D08D-1F67F46172D6}"/>
              </a:ext>
            </a:extLst>
          </p:cNvPr>
          <p:cNvSpPr>
            <a:spLocks noGrp="1"/>
          </p:cNvSpPr>
          <p:nvPr>
            <p:ph type="ftr" sz="quarter" idx="11"/>
          </p:nvPr>
        </p:nvSpPr>
        <p:spPr/>
        <p:txBody>
          <a:bodyPr/>
          <a:lstStyle/>
          <a:p>
            <a:r>
              <a:rPr lang="de-DE"/>
              <a:t>Scheffler | Individual linguistic variation in social media</a:t>
            </a:r>
            <a:endParaRPr lang="de-DE" dirty="0"/>
          </a:p>
        </p:txBody>
      </p:sp>
      <p:sp>
        <p:nvSpPr>
          <p:cNvPr id="5" name="Slide Number Placeholder 4">
            <a:extLst>
              <a:ext uri="{FF2B5EF4-FFF2-40B4-BE49-F238E27FC236}">
                <a16:creationId xmlns:a16="http://schemas.microsoft.com/office/drawing/2014/main" id="{610AD185-80B7-C30C-806C-2A790E1CD27D}"/>
              </a:ext>
            </a:extLst>
          </p:cNvPr>
          <p:cNvSpPr>
            <a:spLocks noGrp="1"/>
          </p:cNvSpPr>
          <p:nvPr>
            <p:ph type="sldNum" sz="quarter" idx="12"/>
          </p:nvPr>
        </p:nvSpPr>
        <p:spPr/>
        <p:txBody>
          <a:bodyPr/>
          <a:lstStyle/>
          <a:p>
            <a:fld id="{6C8FC03C-C266-4645-ABC5-645062898383}" type="slidenum">
              <a:rPr lang="de-DE" smtClean="0"/>
              <a:pPr/>
              <a:t>7</a:t>
            </a:fld>
            <a:r>
              <a:rPr lang="de-DE"/>
              <a:t> </a:t>
            </a:r>
            <a:endParaRPr lang="de-DE" dirty="0"/>
          </a:p>
        </p:txBody>
      </p:sp>
      <p:pic>
        <p:nvPicPr>
          <p:cNvPr id="6" name="Picture 5" descr="pronouns-all.png">
            <a:extLst>
              <a:ext uri="{FF2B5EF4-FFF2-40B4-BE49-F238E27FC236}">
                <a16:creationId xmlns:a16="http://schemas.microsoft.com/office/drawing/2014/main" id="{FFAAFC1C-00B0-8194-08BD-2360136921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57596" y="1292697"/>
            <a:ext cx="4606404" cy="3454803"/>
          </a:xfrm>
          <a:prstGeom prst="rect">
            <a:avLst/>
          </a:prstGeom>
        </p:spPr>
      </p:pic>
    </p:spTree>
    <p:extLst>
      <p:ext uri="{BB962C8B-B14F-4D97-AF65-F5344CB8AC3E}">
        <p14:creationId xmlns:p14="http://schemas.microsoft.com/office/powerpoint/2010/main" val="31071147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8" name="Image" descr="Image"/>
          <p:cNvPicPr>
            <a:picLocks noGrp="1" noChangeAspect="1"/>
          </p:cNvPicPr>
          <p:nvPr>
            <p:ph type="pic" idx="13"/>
          </p:nvPr>
        </p:nvPicPr>
        <p:blipFill>
          <a:blip r:embed="rId3">
            <a:alphaModFix amt="49202"/>
          </a:blip>
          <a:srcRect b="1622"/>
          <a:stretch>
            <a:fillRect/>
          </a:stretch>
        </p:blipFill>
        <p:spPr>
          <a:xfrm rot="60000">
            <a:off x="2390669" y="373372"/>
            <a:ext cx="4362558" cy="4262810"/>
          </a:xfrm>
          <a:prstGeom prst="rect">
            <a:avLst/>
          </a:prstGeom>
        </p:spPr>
      </p:pic>
      <p:sp>
        <p:nvSpPr>
          <p:cNvPr id="129" name="Close"/>
          <p:cNvSpPr/>
          <p:nvPr/>
        </p:nvSpPr>
        <p:spPr>
          <a:xfrm>
            <a:off x="2643188" y="2384227"/>
            <a:ext cx="659550" cy="649766"/>
          </a:xfrm>
          <a:prstGeom prst="ellipse">
            <a:avLst/>
          </a:prstGeom>
          <a:solidFill>
            <a:schemeClr val="accent1"/>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6789" tIns="26789" rIns="26789" bIns="26789" anchor="ctr"/>
          <a:lstStyle>
            <a:lvl1pPr>
              <a:defRPr sz="2200" b="0">
                <a:solidFill>
                  <a:srgbClr val="FFFFFF"/>
                </a:solidFill>
                <a:latin typeface="+mn-lt"/>
                <a:ea typeface="+mn-ea"/>
                <a:cs typeface="+mn-cs"/>
                <a:sym typeface="Helvetica Neue Medium"/>
              </a:defRPr>
            </a:lvl1pPr>
          </a:lstStyle>
          <a:p>
            <a:pPr algn="ctr" defTabSz="308063" hangingPunct="0"/>
            <a:r>
              <a:rPr sz="1160" kern="0">
                <a:latin typeface="Helvetica Neue Medium"/>
                <a:ea typeface="Helvetica Neue Medium"/>
                <a:cs typeface="Helvetica Neue Medium"/>
              </a:rPr>
              <a:t>Close</a:t>
            </a:r>
          </a:p>
        </p:txBody>
      </p:sp>
      <p:sp>
        <p:nvSpPr>
          <p:cNvPr id="130" name="Distant"/>
          <p:cNvSpPr/>
          <p:nvPr/>
        </p:nvSpPr>
        <p:spPr>
          <a:xfrm>
            <a:off x="5610076" y="2303860"/>
            <a:ext cx="659550" cy="649766"/>
          </a:xfrm>
          <a:prstGeom prst="ellipse">
            <a:avLst/>
          </a:prstGeom>
          <a:solidFill>
            <a:schemeClr val="accent1"/>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6789" tIns="26789" rIns="26789" bIns="26789" anchor="ctr"/>
          <a:lstStyle>
            <a:lvl1pPr>
              <a:defRPr sz="2200" b="0">
                <a:solidFill>
                  <a:srgbClr val="FFFFFF"/>
                </a:solidFill>
                <a:latin typeface="+mn-lt"/>
                <a:ea typeface="+mn-ea"/>
                <a:cs typeface="+mn-cs"/>
                <a:sym typeface="Helvetica Neue Medium"/>
              </a:defRPr>
            </a:lvl1pPr>
          </a:lstStyle>
          <a:p>
            <a:pPr algn="ctr" defTabSz="308063" hangingPunct="0"/>
            <a:r>
              <a:rPr sz="1160" kern="0">
                <a:latin typeface="Helvetica Neue Medium"/>
                <a:ea typeface="Helvetica Neue Medium"/>
                <a:cs typeface="Helvetica Neue Medium"/>
              </a:rPr>
              <a:t>Distant</a:t>
            </a:r>
          </a:p>
        </p:txBody>
      </p:sp>
      <p:sp>
        <p:nvSpPr>
          <p:cNvPr id="131" name="Triangle"/>
          <p:cNvSpPr/>
          <p:nvPr/>
        </p:nvSpPr>
        <p:spPr>
          <a:xfrm rot="16140000">
            <a:off x="3967012" y="1301849"/>
            <a:ext cx="1157210" cy="147407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0" y="0"/>
                </a:lnTo>
                <a:close/>
              </a:path>
            </a:pathLst>
          </a:custGeom>
          <a:solidFill>
            <a:schemeClr val="accent1">
              <a:alpha val="80000"/>
            </a:schemeClr>
          </a:solidFill>
          <a:ln w="12700">
            <a:miter lim="400000"/>
          </a:ln>
        </p:spPr>
        <p:txBody>
          <a:bodyPr lIns="26789" tIns="26789" rIns="26789" bIns="26789" anchor="ctr"/>
          <a:lstStyle/>
          <a:p>
            <a:pPr algn="ctr" defTabSz="308063" hangingPunct="0">
              <a:defRPr sz="2200" b="0">
                <a:solidFill>
                  <a:srgbClr val="FFFFFF"/>
                </a:solidFill>
                <a:latin typeface="+mn-lt"/>
                <a:ea typeface="+mn-ea"/>
                <a:cs typeface="+mn-cs"/>
                <a:sym typeface="Helvetica Neue Medium"/>
              </a:defRPr>
            </a:pPr>
            <a:endParaRPr sz="1160" kern="0">
              <a:solidFill>
                <a:srgbClr val="FFFFFF"/>
              </a:solidFill>
              <a:latin typeface="Helvetica Neue Medium"/>
              <a:ea typeface="Helvetica Neue Medium"/>
              <a:cs typeface="Helvetica Neue Medium"/>
              <a:sym typeface="Helvetica Neue Medium"/>
            </a:endParaRPr>
          </a:p>
        </p:txBody>
      </p:sp>
      <p:sp>
        <p:nvSpPr>
          <p:cNvPr id="132" name="Written"/>
          <p:cNvSpPr txBox="1"/>
          <p:nvPr/>
        </p:nvSpPr>
        <p:spPr>
          <a:xfrm>
            <a:off x="4488354" y="2246447"/>
            <a:ext cx="595917" cy="24877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6789" tIns="26789" rIns="26789" bIns="26789" anchor="ctr">
            <a:spAutoFit/>
          </a:bodyPr>
          <a:lstStyle>
            <a:lvl1pPr>
              <a:defRPr b="0">
                <a:solidFill>
                  <a:srgbClr val="FFFFFF"/>
                </a:solidFill>
                <a:latin typeface="+mn-lt"/>
                <a:ea typeface="+mn-ea"/>
                <a:cs typeface="+mn-cs"/>
                <a:sym typeface="Helvetica Neue Medium"/>
              </a:defRPr>
            </a:lvl1pPr>
          </a:lstStyle>
          <a:p>
            <a:pPr algn="ctr" defTabSz="308063" hangingPunct="0"/>
            <a:r>
              <a:rPr sz="1265" kern="0">
                <a:latin typeface="Helvetica Neue Medium"/>
                <a:ea typeface="Helvetica Neue Medium"/>
                <a:cs typeface="Helvetica Neue Medium"/>
              </a:rPr>
              <a:t>Written</a:t>
            </a:r>
          </a:p>
        </p:txBody>
      </p:sp>
      <p:sp>
        <p:nvSpPr>
          <p:cNvPr id="133" name="Triangle"/>
          <p:cNvSpPr/>
          <p:nvPr/>
        </p:nvSpPr>
        <p:spPr>
          <a:xfrm rot="5340000">
            <a:off x="3914689" y="2554238"/>
            <a:ext cx="1157210" cy="147407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0" y="0"/>
                </a:lnTo>
                <a:close/>
              </a:path>
            </a:pathLst>
          </a:custGeom>
          <a:solidFill>
            <a:schemeClr val="accent1">
              <a:alpha val="80000"/>
            </a:schemeClr>
          </a:solidFill>
          <a:ln w="12700">
            <a:miter lim="400000"/>
          </a:ln>
        </p:spPr>
        <p:txBody>
          <a:bodyPr lIns="26789" tIns="26789" rIns="26789" bIns="26789" anchor="ctr"/>
          <a:lstStyle/>
          <a:p>
            <a:pPr algn="ctr" defTabSz="308063" hangingPunct="0">
              <a:defRPr sz="2200" b="0">
                <a:solidFill>
                  <a:srgbClr val="FFFFFF"/>
                </a:solidFill>
                <a:latin typeface="+mn-lt"/>
                <a:ea typeface="+mn-ea"/>
                <a:cs typeface="+mn-cs"/>
                <a:sym typeface="Helvetica Neue Medium"/>
              </a:defRPr>
            </a:pPr>
            <a:endParaRPr sz="1160" kern="0">
              <a:solidFill>
                <a:srgbClr val="FFFFFF"/>
              </a:solidFill>
              <a:latin typeface="Helvetica Neue Medium"/>
              <a:ea typeface="Helvetica Neue Medium"/>
              <a:cs typeface="Helvetica Neue Medium"/>
              <a:sym typeface="Helvetica Neue Medium"/>
            </a:endParaRPr>
          </a:p>
        </p:txBody>
      </p:sp>
      <p:sp>
        <p:nvSpPr>
          <p:cNvPr id="134" name="Spoken"/>
          <p:cNvSpPr txBox="1"/>
          <p:nvPr/>
        </p:nvSpPr>
        <p:spPr>
          <a:xfrm>
            <a:off x="3951541" y="2849201"/>
            <a:ext cx="624771" cy="24877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6789" tIns="26789" rIns="26789" bIns="26789" anchor="ctr">
            <a:spAutoFit/>
          </a:bodyPr>
          <a:lstStyle>
            <a:lvl1pPr>
              <a:defRPr b="0">
                <a:solidFill>
                  <a:srgbClr val="FFFFFF"/>
                </a:solidFill>
                <a:latin typeface="+mn-lt"/>
                <a:ea typeface="+mn-ea"/>
                <a:cs typeface="+mn-cs"/>
                <a:sym typeface="Helvetica Neue Medium"/>
              </a:defRPr>
            </a:lvl1pPr>
          </a:lstStyle>
          <a:p>
            <a:pPr algn="ctr" defTabSz="308063" hangingPunct="0"/>
            <a:r>
              <a:rPr sz="1265" kern="0">
                <a:latin typeface="Helvetica Neue Medium"/>
                <a:ea typeface="Helvetica Neue Medium"/>
                <a:cs typeface="Helvetica Neue Medium"/>
              </a:rPr>
              <a:t>Spoken</a:t>
            </a:r>
          </a:p>
        </p:txBody>
      </p:sp>
      <p:sp>
        <p:nvSpPr>
          <p:cNvPr id="135" name="Koch/Österreicher (1985)"/>
          <p:cNvSpPr txBox="1"/>
          <p:nvPr/>
        </p:nvSpPr>
        <p:spPr>
          <a:xfrm>
            <a:off x="3577538" y="4685270"/>
            <a:ext cx="1988926" cy="24877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6789" tIns="26789" rIns="26789" bIns="26789" anchor="ctr">
            <a:spAutoFit/>
          </a:bodyPr>
          <a:lstStyle/>
          <a:p>
            <a:pPr algn="ctr" defTabSz="308063" hangingPunct="0"/>
            <a:r>
              <a:rPr sz="1265" b="1" kern="0" dirty="0">
                <a:solidFill>
                  <a:schemeClr val="bg1">
                    <a:lumMod val="50000"/>
                  </a:schemeClr>
                </a:solidFill>
                <a:latin typeface="Helvetica Neue"/>
                <a:ea typeface="Helvetica Neue"/>
                <a:cs typeface="Helvetica Neue"/>
                <a:sym typeface="Helvetica Neue"/>
              </a:rPr>
              <a:t>Koch/</a:t>
            </a:r>
            <a:r>
              <a:rPr sz="1265" b="1" kern="0" dirty="0" err="1">
                <a:solidFill>
                  <a:schemeClr val="bg1">
                    <a:lumMod val="50000"/>
                  </a:schemeClr>
                </a:solidFill>
                <a:latin typeface="Helvetica Neue"/>
                <a:ea typeface="Helvetica Neue"/>
                <a:cs typeface="Helvetica Neue"/>
                <a:sym typeface="Helvetica Neue"/>
              </a:rPr>
              <a:t>Österreicher</a:t>
            </a:r>
            <a:r>
              <a:rPr sz="1265" b="1" kern="0" dirty="0">
                <a:solidFill>
                  <a:schemeClr val="bg1">
                    <a:lumMod val="50000"/>
                  </a:schemeClr>
                </a:solidFill>
                <a:latin typeface="Helvetica Neue"/>
                <a:ea typeface="Helvetica Neue"/>
                <a:cs typeface="Helvetica Neue"/>
                <a:sym typeface="Helvetica Neue"/>
              </a:rPr>
              <a:t> (1985)</a:t>
            </a:r>
          </a:p>
        </p:txBody>
      </p:sp>
      <p:grpSp>
        <p:nvGrpSpPr>
          <p:cNvPr id="138" name="Group"/>
          <p:cNvGrpSpPr/>
          <p:nvPr/>
        </p:nvGrpSpPr>
        <p:grpSpPr>
          <a:xfrm>
            <a:off x="4439386" y="262738"/>
            <a:ext cx="693854" cy="996350"/>
            <a:chOff x="0" y="0"/>
            <a:chExt cx="1315752" cy="1889372"/>
          </a:xfrm>
        </p:grpSpPr>
        <p:sp>
          <p:nvSpPr>
            <p:cNvPr id="136" name="Bl"/>
            <p:cNvSpPr/>
            <p:nvPr/>
          </p:nvSpPr>
          <p:spPr>
            <a:xfrm>
              <a:off x="0" y="0"/>
              <a:ext cx="1315752" cy="1889372"/>
            </a:xfrm>
            <a:custGeom>
              <a:avLst/>
              <a:gdLst/>
              <a:ahLst/>
              <a:cxnLst>
                <a:cxn ang="0">
                  <a:pos x="wd2" y="hd2"/>
                </a:cxn>
                <a:cxn ang="5400000">
                  <a:pos x="wd2" y="hd2"/>
                </a:cxn>
                <a:cxn ang="10800000">
                  <a:pos x="wd2" y="hd2"/>
                </a:cxn>
                <a:cxn ang="16200000">
                  <a:pos x="wd2" y="hd2"/>
                </a:cxn>
              </a:cxnLst>
              <a:rect l="0" t="0" r="r" b="b"/>
              <a:pathLst>
                <a:path w="21600" h="21600" extrusionOk="0">
                  <a:moveTo>
                    <a:pt x="10801" y="0"/>
                  </a:moveTo>
                  <a:cubicBezTo>
                    <a:pt x="9801" y="0"/>
                    <a:pt x="9330" y="294"/>
                    <a:pt x="8865" y="898"/>
                  </a:cubicBezTo>
                  <a:cubicBezTo>
                    <a:pt x="8394" y="1511"/>
                    <a:pt x="7651" y="1943"/>
                    <a:pt x="7089" y="1943"/>
                  </a:cubicBezTo>
                  <a:cubicBezTo>
                    <a:pt x="6826" y="1943"/>
                    <a:pt x="6299" y="1922"/>
                    <a:pt x="6037" y="1943"/>
                  </a:cubicBezTo>
                  <a:cubicBezTo>
                    <a:pt x="5104" y="2016"/>
                    <a:pt x="4553" y="2318"/>
                    <a:pt x="4308" y="2794"/>
                  </a:cubicBezTo>
                  <a:lnTo>
                    <a:pt x="1139" y="2794"/>
                  </a:lnTo>
                  <a:cubicBezTo>
                    <a:pt x="510" y="2794"/>
                    <a:pt x="0" y="3149"/>
                    <a:pt x="0" y="3587"/>
                  </a:cubicBezTo>
                  <a:lnTo>
                    <a:pt x="0" y="20807"/>
                  </a:lnTo>
                  <a:cubicBezTo>
                    <a:pt x="0" y="21245"/>
                    <a:pt x="510" y="21600"/>
                    <a:pt x="1139" y="21600"/>
                  </a:cubicBezTo>
                  <a:lnTo>
                    <a:pt x="20461" y="21600"/>
                  </a:lnTo>
                  <a:cubicBezTo>
                    <a:pt x="21090" y="21600"/>
                    <a:pt x="21600" y="21245"/>
                    <a:pt x="21600" y="20807"/>
                  </a:cubicBezTo>
                  <a:lnTo>
                    <a:pt x="21600" y="3587"/>
                  </a:lnTo>
                  <a:cubicBezTo>
                    <a:pt x="21600" y="3149"/>
                    <a:pt x="21090" y="2794"/>
                    <a:pt x="20461" y="2794"/>
                  </a:cubicBezTo>
                  <a:lnTo>
                    <a:pt x="17292" y="2794"/>
                  </a:lnTo>
                  <a:cubicBezTo>
                    <a:pt x="17047" y="2318"/>
                    <a:pt x="16496" y="2016"/>
                    <a:pt x="15563" y="1943"/>
                  </a:cubicBezTo>
                  <a:cubicBezTo>
                    <a:pt x="15301" y="1922"/>
                    <a:pt x="14774" y="1943"/>
                    <a:pt x="14511" y="1943"/>
                  </a:cubicBezTo>
                  <a:cubicBezTo>
                    <a:pt x="13949" y="1943"/>
                    <a:pt x="13209" y="1511"/>
                    <a:pt x="12738" y="898"/>
                  </a:cubicBezTo>
                  <a:cubicBezTo>
                    <a:pt x="12273" y="294"/>
                    <a:pt x="11802" y="0"/>
                    <a:pt x="10801" y="0"/>
                  </a:cubicBezTo>
                  <a:close/>
                  <a:moveTo>
                    <a:pt x="10799" y="593"/>
                  </a:moveTo>
                  <a:cubicBezTo>
                    <a:pt x="11264" y="593"/>
                    <a:pt x="11644" y="857"/>
                    <a:pt x="11644" y="1181"/>
                  </a:cubicBezTo>
                  <a:cubicBezTo>
                    <a:pt x="11644" y="1506"/>
                    <a:pt x="11265" y="1767"/>
                    <a:pt x="10799" y="1767"/>
                  </a:cubicBezTo>
                  <a:cubicBezTo>
                    <a:pt x="10332" y="1767"/>
                    <a:pt x="9956" y="1506"/>
                    <a:pt x="9956" y="1181"/>
                  </a:cubicBezTo>
                  <a:cubicBezTo>
                    <a:pt x="9956" y="857"/>
                    <a:pt x="10333" y="593"/>
                    <a:pt x="10799" y="593"/>
                  </a:cubicBezTo>
                  <a:close/>
                  <a:moveTo>
                    <a:pt x="1619" y="3923"/>
                  </a:moveTo>
                  <a:lnTo>
                    <a:pt x="4207" y="3923"/>
                  </a:lnTo>
                  <a:cubicBezTo>
                    <a:pt x="4263" y="4130"/>
                    <a:pt x="4364" y="4392"/>
                    <a:pt x="4364" y="4392"/>
                  </a:cubicBezTo>
                  <a:lnTo>
                    <a:pt x="10799" y="4392"/>
                  </a:lnTo>
                  <a:lnTo>
                    <a:pt x="17236" y="4392"/>
                  </a:lnTo>
                  <a:cubicBezTo>
                    <a:pt x="17236" y="4392"/>
                    <a:pt x="17337" y="4130"/>
                    <a:pt x="17393" y="3923"/>
                  </a:cubicBezTo>
                  <a:lnTo>
                    <a:pt x="19981" y="3923"/>
                  </a:lnTo>
                  <a:lnTo>
                    <a:pt x="19981" y="20471"/>
                  </a:lnTo>
                  <a:lnTo>
                    <a:pt x="1619" y="20471"/>
                  </a:lnTo>
                  <a:lnTo>
                    <a:pt x="1619" y="3923"/>
                  </a:lnTo>
                  <a:close/>
                </a:path>
              </a:pathLst>
            </a:custGeom>
            <a:solidFill>
              <a:schemeClr val="bg2"/>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6789" tIns="26789" rIns="26789" bIns="26789" numCol="1" anchor="ctr">
              <a:noAutofit/>
            </a:bodyPr>
            <a:lstStyle>
              <a:lvl1pPr>
                <a:defRPr sz="3400">
                  <a:solidFill>
                    <a:srgbClr val="C82506"/>
                  </a:solidFill>
                </a:defRPr>
              </a:lvl1pPr>
            </a:lstStyle>
            <a:p>
              <a:pPr algn="ctr" defTabSz="308063" hangingPunct="0"/>
              <a:r>
                <a:rPr sz="1793" b="1" kern="0">
                  <a:latin typeface="Helvetica Neue"/>
                  <a:ea typeface="Helvetica Neue"/>
                  <a:cs typeface="Helvetica Neue"/>
                  <a:sym typeface="Helvetica Neue"/>
                </a:rPr>
                <a:t>Bl</a:t>
              </a:r>
            </a:p>
          </p:txBody>
        </p:sp>
        <p:sp>
          <p:nvSpPr>
            <p:cNvPr id="137" name="Blogs"/>
            <p:cNvSpPr txBox="1"/>
            <p:nvPr/>
          </p:nvSpPr>
          <p:spPr>
            <a:xfrm>
              <a:off x="199249" y="635165"/>
              <a:ext cx="917249" cy="840890"/>
            </a:xfrm>
            <a:prstGeom prst="rect">
              <a:avLst/>
            </a:prstGeom>
            <a:solidFill>
              <a:srgbClr val="FFFFFF"/>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6789" tIns="26789" rIns="26789" bIns="26789" numCol="1" anchor="ctr">
              <a:spAutoFit/>
            </a:bodyPr>
            <a:lstStyle/>
            <a:p>
              <a:pPr algn="ctr" defTabSz="308063" hangingPunct="0">
                <a:defRPr>
                  <a:solidFill>
                    <a:srgbClr val="FF644E">
                      <a:hueOff val="-82419"/>
                      <a:satOff val="-9513"/>
                      <a:lumOff val="-16343"/>
                    </a:srgbClr>
                  </a:solidFill>
                </a:defRPr>
              </a:pPr>
              <a:endParaRPr sz="1265" b="1" kern="0" dirty="0">
                <a:solidFill>
                  <a:srgbClr val="FF644E">
                    <a:hueOff val="-82419"/>
                    <a:satOff val="-9513"/>
                    <a:lumOff val="-16343"/>
                  </a:srgbClr>
                </a:solidFill>
                <a:latin typeface="Helvetica Neue"/>
                <a:ea typeface="Helvetica Neue"/>
                <a:cs typeface="Helvetica Neue"/>
                <a:sym typeface="Helvetica Neue"/>
              </a:endParaRPr>
            </a:p>
            <a:p>
              <a:pPr algn="ctr" defTabSz="308063" hangingPunct="0">
                <a:defRPr b="0">
                  <a:solidFill>
                    <a:srgbClr val="FF644E">
                      <a:hueOff val="-82419"/>
                      <a:satOff val="-9513"/>
                      <a:lumOff val="-16343"/>
                    </a:srgbClr>
                  </a:solidFill>
                  <a:latin typeface="+mn-lt"/>
                  <a:ea typeface="+mn-ea"/>
                  <a:cs typeface="+mn-cs"/>
                  <a:sym typeface="Helvetica Neue Medium"/>
                </a:defRPr>
              </a:pPr>
              <a:r>
                <a:rPr sz="1265" kern="0" dirty="0">
                  <a:solidFill>
                    <a:schemeClr val="tx1">
                      <a:lumMod val="50000"/>
                      <a:lumOff val="50000"/>
                    </a:schemeClr>
                  </a:solidFill>
                  <a:latin typeface="Helvetica Neue Medium"/>
                  <a:ea typeface="Helvetica Neue Medium"/>
                  <a:cs typeface="Helvetica Neue Medium"/>
                  <a:sym typeface="Helvetica Neue Medium"/>
                </a:rPr>
                <a:t>Blogs</a:t>
              </a:r>
            </a:p>
          </p:txBody>
        </p:sp>
      </p:grpSp>
      <p:sp>
        <p:nvSpPr>
          <p:cNvPr id="139" name="Tweets"/>
          <p:cNvSpPr/>
          <p:nvPr/>
        </p:nvSpPr>
        <p:spPr>
          <a:xfrm>
            <a:off x="3105299" y="1158627"/>
            <a:ext cx="1195829" cy="728328"/>
          </a:xfrm>
          <a:prstGeom prst="wedgeEllipseCallout">
            <a:avLst>
              <a:gd name="adj1" fmla="val -49385"/>
              <a:gd name="adj2" fmla="val 66166"/>
            </a:avLst>
          </a:prstGeom>
          <a:solidFill>
            <a:schemeClr val="bg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6789" tIns="26789" rIns="26789" bIns="26789" anchor="ctr"/>
          <a:lstStyle>
            <a:lvl1pPr>
              <a:defRPr sz="2200" b="0">
                <a:solidFill>
                  <a:srgbClr val="FFFFFF"/>
                </a:solidFill>
                <a:latin typeface="+mn-lt"/>
                <a:ea typeface="+mn-ea"/>
                <a:cs typeface="+mn-cs"/>
                <a:sym typeface="Helvetica Neue Medium"/>
              </a:defRPr>
            </a:lvl1pPr>
          </a:lstStyle>
          <a:p>
            <a:pPr algn="ctr" defTabSz="308063" hangingPunct="0"/>
            <a:r>
              <a:rPr sz="1160" kern="0">
                <a:latin typeface="Helvetica Neue Medium"/>
                <a:ea typeface="Helvetica Neue Medium"/>
                <a:cs typeface="Helvetica Neue Medium"/>
              </a:rPr>
              <a:t>Tweets</a:t>
            </a:r>
          </a:p>
        </p:txBody>
      </p:sp>
      <p:sp>
        <p:nvSpPr>
          <p:cNvPr id="2" name="Slide Number Placeholder 1">
            <a:extLst>
              <a:ext uri="{FF2B5EF4-FFF2-40B4-BE49-F238E27FC236}">
                <a16:creationId xmlns:a16="http://schemas.microsoft.com/office/drawing/2014/main" id="{0E72E61A-272E-B7AD-A832-452FA543CDED}"/>
              </a:ext>
            </a:extLst>
          </p:cNvPr>
          <p:cNvSpPr>
            <a:spLocks noGrp="1"/>
          </p:cNvSpPr>
          <p:nvPr>
            <p:ph type="sldNum" sz="quarter" idx="2"/>
          </p:nvPr>
        </p:nvSpPr>
        <p:spPr/>
        <p:txBody>
          <a:bodyPr/>
          <a:lstStyle/>
          <a:p>
            <a:fld id="{86CB4B4D-7CA3-9044-876B-883B54F8677D}" type="slidenum">
              <a:rPr lang="en-DE" smtClean="0"/>
              <a:t>8</a:t>
            </a:fld>
            <a:endParaRPr lang="en-DE"/>
          </a:p>
        </p:txBody>
      </p:sp>
    </p:spTree>
    <p:extLst>
      <p:ext uri="{BB962C8B-B14F-4D97-AF65-F5344CB8AC3E}">
        <p14:creationId xmlns:p14="http://schemas.microsoft.com/office/powerpoint/2010/main" val="3668229494"/>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3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1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8" grpId="0" animBg="1" advAuto="0"/>
      <p:bldP spid="139" grpId="0" animBg="1" advAuto="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862B814A-55FF-D369-4471-4AE509B26D5E}"/>
              </a:ext>
            </a:extLst>
          </p:cNvPr>
          <p:cNvSpPr>
            <a:spLocks noGrp="1"/>
          </p:cNvSpPr>
          <p:nvPr>
            <p:ph type="ftr" sz="quarter" idx="11"/>
          </p:nvPr>
        </p:nvSpPr>
        <p:spPr>
          <a:xfrm>
            <a:off x="720000" y="4752000"/>
            <a:ext cx="6300000" cy="108000"/>
          </a:xfrm>
        </p:spPr>
        <p:txBody>
          <a:bodyPr/>
          <a:lstStyle/>
          <a:p>
            <a:r>
              <a:rPr lang="de-DE" dirty="0"/>
              <a:t>Scheffler | Individual </a:t>
            </a:r>
            <a:r>
              <a:rPr lang="de-DE" dirty="0" err="1"/>
              <a:t>linguistic</a:t>
            </a:r>
            <a:r>
              <a:rPr lang="de-DE" dirty="0"/>
              <a:t> </a:t>
            </a:r>
            <a:r>
              <a:rPr lang="de-DE" dirty="0" err="1"/>
              <a:t>variation</a:t>
            </a:r>
            <a:r>
              <a:rPr lang="de-DE" dirty="0"/>
              <a:t> in social </a:t>
            </a:r>
            <a:r>
              <a:rPr lang="de-DE" dirty="0" err="1"/>
              <a:t>media</a:t>
            </a:r>
            <a:endParaRPr lang="de-DE" dirty="0"/>
          </a:p>
        </p:txBody>
      </p:sp>
      <p:sp>
        <p:nvSpPr>
          <p:cNvPr id="5" name="Slide Number Placeholder 4">
            <a:extLst>
              <a:ext uri="{FF2B5EF4-FFF2-40B4-BE49-F238E27FC236}">
                <a16:creationId xmlns:a16="http://schemas.microsoft.com/office/drawing/2014/main" id="{448C5A32-4592-E319-79BE-BD103EFACD08}"/>
              </a:ext>
            </a:extLst>
          </p:cNvPr>
          <p:cNvSpPr>
            <a:spLocks noGrp="1"/>
          </p:cNvSpPr>
          <p:nvPr>
            <p:ph type="sldNum" sz="quarter" idx="12"/>
          </p:nvPr>
        </p:nvSpPr>
        <p:spPr>
          <a:xfrm>
            <a:off x="324000" y="4752000"/>
            <a:ext cx="252000" cy="108000"/>
          </a:xfrm>
        </p:spPr>
        <p:txBody>
          <a:bodyPr/>
          <a:lstStyle/>
          <a:p>
            <a:fld id="{6C8FC03C-C266-4645-ABC5-645062898383}" type="slidenum">
              <a:rPr lang="de-DE" smtClean="0"/>
              <a:pPr/>
              <a:t>9</a:t>
            </a:fld>
            <a:r>
              <a:rPr lang="de-DE" dirty="0"/>
              <a:t> </a:t>
            </a:r>
          </a:p>
        </p:txBody>
      </p:sp>
      <p:pic>
        <p:nvPicPr>
          <p:cNvPr id="7" name="Picture 6">
            <a:extLst>
              <a:ext uri="{FF2B5EF4-FFF2-40B4-BE49-F238E27FC236}">
                <a16:creationId xmlns:a16="http://schemas.microsoft.com/office/drawing/2014/main" id="{7F206E11-3E39-1FDA-4F97-E62A7C516EFA}"/>
              </a:ext>
            </a:extLst>
          </p:cNvPr>
          <p:cNvPicPr>
            <a:picLocks noChangeAspect="1"/>
          </p:cNvPicPr>
          <p:nvPr/>
        </p:nvPicPr>
        <p:blipFill rotWithShape="1">
          <a:blip r:embed="rId3"/>
          <a:srcRect b="19107"/>
          <a:stretch/>
        </p:blipFill>
        <p:spPr>
          <a:xfrm>
            <a:off x="2902078" y="1223292"/>
            <a:ext cx="3333946" cy="2696915"/>
          </a:xfrm>
          <a:prstGeom prst="rect">
            <a:avLst/>
          </a:prstGeom>
        </p:spPr>
      </p:pic>
      <p:pic>
        <p:nvPicPr>
          <p:cNvPr id="9" name="Picture 8">
            <a:extLst>
              <a:ext uri="{FF2B5EF4-FFF2-40B4-BE49-F238E27FC236}">
                <a16:creationId xmlns:a16="http://schemas.microsoft.com/office/drawing/2014/main" id="{0A807E8F-6D89-0497-5454-07854CF79785}"/>
              </a:ext>
            </a:extLst>
          </p:cNvPr>
          <p:cNvPicPr>
            <a:picLocks noChangeAspect="1"/>
          </p:cNvPicPr>
          <p:nvPr/>
        </p:nvPicPr>
        <p:blipFill rotWithShape="1">
          <a:blip r:embed="rId4"/>
          <a:srcRect b="13601"/>
          <a:stretch/>
        </p:blipFill>
        <p:spPr>
          <a:xfrm>
            <a:off x="6351199" y="843558"/>
            <a:ext cx="730271" cy="630951"/>
          </a:xfrm>
          <a:prstGeom prst="rect">
            <a:avLst/>
          </a:prstGeom>
        </p:spPr>
      </p:pic>
      <p:pic>
        <p:nvPicPr>
          <p:cNvPr id="11" name="Picture 10">
            <a:extLst>
              <a:ext uri="{FF2B5EF4-FFF2-40B4-BE49-F238E27FC236}">
                <a16:creationId xmlns:a16="http://schemas.microsoft.com/office/drawing/2014/main" id="{9158A2EB-6E62-98CB-1138-0807CA5C34B6}"/>
              </a:ext>
            </a:extLst>
          </p:cNvPr>
          <p:cNvPicPr>
            <a:picLocks noChangeAspect="1"/>
          </p:cNvPicPr>
          <p:nvPr/>
        </p:nvPicPr>
        <p:blipFill rotWithShape="1">
          <a:blip r:embed="rId5"/>
          <a:srcRect b="21301"/>
          <a:stretch/>
        </p:blipFill>
        <p:spPr>
          <a:xfrm>
            <a:off x="6938630" y="1159033"/>
            <a:ext cx="801722" cy="630952"/>
          </a:xfrm>
          <a:prstGeom prst="rect">
            <a:avLst/>
          </a:prstGeom>
        </p:spPr>
      </p:pic>
      <p:pic>
        <p:nvPicPr>
          <p:cNvPr id="13" name="Picture 12">
            <a:extLst>
              <a:ext uri="{FF2B5EF4-FFF2-40B4-BE49-F238E27FC236}">
                <a16:creationId xmlns:a16="http://schemas.microsoft.com/office/drawing/2014/main" id="{CF19F7CD-F1D9-A940-61C7-6EF1E382AE3F}"/>
              </a:ext>
            </a:extLst>
          </p:cNvPr>
          <p:cNvPicPr>
            <a:picLocks noChangeAspect="1"/>
          </p:cNvPicPr>
          <p:nvPr/>
        </p:nvPicPr>
        <p:blipFill rotWithShape="1">
          <a:blip r:embed="rId6"/>
          <a:srcRect b="15001"/>
          <a:stretch/>
        </p:blipFill>
        <p:spPr>
          <a:xfrm>
            <a:off x="6905705" y="535898"/>
            <a:ext cx="801722" cy="681459"/>
          </a:xfrm>
          <a:prstGeom prst="rect">
            <a:avLst/>
          </a:prstGeom>
        </p:spPr>
      </p:pic>
      <p:sp>
        <p:nvSpPr>
          <p:cNvPr id="14" name="TextBox 13">
            <a:extLst>
              <a:ext uri="{FF2B5EF4-FFF2-40B4-BE49-F238E27FC236}">
                <a16:creationId xmlns:a16="http://schemas.microsoft.com/office/drawing/2014/main" id="{D63A9840-CB41-9D93-F719-21BD97D1D2B5}"/>
              </a:ext>
            </a:extLst>
          </p:cNvPr>
          <p:cNvSpPr txBox="1"/>
          <p:nvPr/>
        </p:nvSpPr>
        <p:spPr>
          <a:xfrm>
            <a:off x="7641237" y="876627"/>
            <a:ext cx="801721" cy="338554"/>
          </a:xfrm>
          <a:prstGeom prst="rect">
            <a:avLst/>
          </a:prstGeom>
          <a:noFill/>
        </p:spPr>
        <p:txBody>
          <a:bodyPr wrap="square" rtlCol="0">
            <a:spAutoFit/>
          </a:bodyPr>
          <a:lstStyle/>
          <a:p>
            <a:r>
              <a:rPr lang="en-DE" sz="1600" dirty="0">
                <a:solidFill>
                  <a:schemeClr val="tx2"/>
                </a:solidFill>
              </a:rPr>
              <a:t>Topic</a:t>
            </a:r>
          </a:p>
        </p:txBody>
      </p:sp>
      <p:pic>
        <p:nvPicPr>
          <p:cNvPr id="16" name="Picture 15">
            <a:extLst>
              <a:ext uri="{FF2B5EF4-FFF2-40B4-BE49-F238E27FC236}">
                <a16:creationId xmlns:a16="http://schemas.microsoft.com/office/drawing/2014/main" id="{00C2AAEA-7CCC-E9B1-3634-5026E66DB6DC}"/>
              </a:ext>
            </a:extLst>
          </p:cNvPr>
          <p:cNvPicPr>
            <a:picLocks noChangeAspect="1"/>
          </p:cNvPicPr>
          <p:nvPr/>
        </p:nvPicPr>
        <p:blipFill>
          <a:blip r:embed="rId7"/>
          <a:stretch>
            <a:fillRect/>
          </a:stretch>
        </p:blipFill>
        <p:spPr>
          <a:xfrm flipH="1">
            <a:off x="1753271" y="706936"/>
            <a:ext cx="801721" cy="801721"/>
          </a:xfrm>
          <a:prstGeom prst="rect">
            <a:avLst/>
          </a:prstGeom>
        </p:spPr>
      </p:pic>
      <p:sp>
        <p:nvSpPr>
          <p:cNvPr id="17" name="TextBox 16">
            <a:extLst>
              <a:ext uri="{FF2B5EF4-FFF2-40B4-BE49-F238E27FC236}">
                <a16:creationId xmlns:a16="http://schemas.microsoft.com/office/drawing/2014/main" id="{DA999E64-7725-EFF4-D447-E2C60CF06688}"/>
              </a:ext>
            </a:extLst>
          </p:cNvPr>
          <p:cNvSpPr txBox="1"/>
          <p:nvPr/>
        </p:nvSpPr>
        <p:spPr>
          <a:xfrm>
            <a:off x="755576" y="873267"/>
            <a:ext cx="1064154" cy="338554"/>
          </a:xfrm>
          <a:prstGeom prst="rect">
            <a:avLst/>
          </a:prstGeom>
          <a:noFill/>
        </p:spPr>
        <p:txBody>
          <a:bodyPr wrap="square" rtlCol="0">
            <a:spAutoFit/>
          </a:bodyPr>
          <a:lstStyle/>
          <a:p>
            <a:r>
              <a:rPr lang="en-DE" sz="1600" dirty="0">
                <a:solidFill>
                  <a:schemeClr val="tx2"/>
                </a:solidFill>
              </a:rPr>
              <a:t>Individual</a:t>
            </a:r>
          </a:p>
        </p:txBody>
      </p:sp>
      <p:pic>
        <p:nvPicPr>
          <p:cNvPr id="19" name="Picture 18">
            <a:extLst>
              <a:ext uri="{FF2B5EF4-FFF2-40B4-BE49-F238E27FC236}">
                <a16:creationId xmlns:a16="http://schemas.microsoft.com/office/drawing/2014/main" id="{1BF06935-9CE0-2108-968A-8E477A87DE35}"/>
              </a:ext>
            </a:extLst>
          </p:cNvPr>
          <p:cNvPicPr>
            <a:picLocks noChangeAspect="1"/>
          </p:cNvPicPr>
          <p:nvPr/>
        </p:nvPicPr>
        <p:blipFill>
          <a:blip r:embed="rId8"/>
          <a:stretch>
            <a:fillRect/>
          </a:stretch>
        </p:blipFill>
        <p:spPr>
          <a:xfrm>
            <a:off x="1591111" y="3418714"/>
            <a:ext cx="917281" cy="917281"/>
          </a:xfrm>
          <a:prstGeom prst="rect">
            <a:avLst/>
          </a:prstGeom>
        </p:spPr>
      </p:pic>
      <p:sp>
        <p:nvSpPr>
          <p:cNvPr id="20" name="TextBox 19">
            <a:extLst>
              <a:ext uri="{FF2B5EF4-FFF2-40B4-BE49-F238E27FC236}">
                <a16:creationId xmlns:a16="http://schemas.microsoft.com/office/drawing/2014/main" id="{11479744-17E0-E1B5-7895-B15FD779E969}"/>
              </a:ext>
            </a:extLst>
          </p:cNvPr>
          <p:cNvSpPr txBox="1"/>
          <p:nvPr/>
        </p:nvSpPr>
        <p:spPr>
          <a:xfrm>
            <a:off x="689117" y="3684777"/>
            <a:ext cx="1064154" cy="338554"/>
          </a:xfrm>
          <a:prstGeom prst="rect">
            <a:avLst/>
          </a:prstGeom>
          <a:noFill/>
        </p:spPr>
        <p:txBody>
          <a:bodyPr wrap="square" rtlCol="0">
            <a:spAutoFit/>
          </a:bodyPr>
          <a:lstStyle/>
          <a:p>
            <a:r>
              <a:rPr lang="en-DE" sz="1600" dirty="0">
                <a:solidFill>
                  <a:schemeClr val="tx2"/>
                </a:solidFill>
              </a:rPr>
              <a:t>Medium</a:t>
            </a:r>
          </a:p>
        </p:txBody>
      </p:sp>
      <p:pic>
        <p:nvPicPr>
          <p:cNvPr id="22" name="Picture 21">
            <a:extLst>
              <a:ext uri="{FF2B5EF4-FFF2-40B4-BE49-F238E27FC236}">
                <a16:creationId xmlns:a16="http://schemas.microsoft.com/office/drawing/2014/main" id="{D508F233-5368-B023-FAF4-6FED72F3D616}"/>
              </a:ext>
            </a:extLst>
          </p:cNvPr>
          <p:cNvPicPr>
            <a:picLocks noChangeAspect="1"/>
          </p:cNvPicPr>
          <p:nvPr/>
        </p:nvPicPr>
        <p:blipFill>
          <a:blip r:embed="rId9"/>
          <a:stretch>
            <a:fillRect/>
          </a:stretch>
        </p:blipFill>
        <p:spPr>
          <a:xfrm>
            <a:off x="6635607" y="3555864"/>
            <a:ext cx="528725" cy="528725"/>
          </a:xfrm>
          <a:prstGeom prst="rect">
            <a:avLst/>
          </a:prstGeom>
        </p:spPr>
      </p:pic>
      <p:pic>
        <p:nvPicPr>
          <p:cNvPr id="24" name="Picture 23">
            <a:extLst>
              <a:ext uri="{FF2B5EF4-FFF2-40B4-BE49-F238E27FC236}">
                <a16:creationId xmlns:a16="http://schemas.microsoft.com/office/drawing/2014/main" id="{A8F4D489-86E1-56D6-AC76-584FF7256F5A}"/>
              </a:ext>
            </a:extLst>
          </p:cNvPr>
          <p:cNvPicPr>
            <a:picLocks noChangeAspect="1"/>
          </p:cNvPicPr>
          <p:nvPr/>
        </p:nvPicPr>
        <p:blipFill>
          <a:blip r:embed="rId10"/>
          <a:stretch>
            <a:fillRect/>
          </a:stretch>
        </p:blipFill>
        <p:spPr>
          <a:xfrm>
            <a:off x="7112511" y="3843225"/>
            <a:ext cx="528725" cy="528725"/>
          </a:xfrm>
          <a:prstGeom prst="rect">
            <a:avLst/>
          </a:prstGeom>
        </p:spPr>
      </p:pic>
      <p:sp>
        <p:nvSpPr>
          <p:cNvPr id="25" name="TextBox 24">
            <a:extLst>
              <a:ext uri="{FF2B5EF4-FFF2-40B4-BE49-F238E27FC236}">
                <a16:creationId xmlns:a16="http://schemas.microsoft.com/office/drawing/2014/main" id="{E982896F-109A-9C9A-A32E-14FDBC8933E4}"/>
              </a:ext>
            </a:extLst>
          </p:cNvPr>
          <p:cNvSpPr txBox="1"/>
          <p:nvPr/>
        </p:nvSpPr>
        <p:spPr>
          <a:xfrm>
            <a:off x="7641236" y="3831073"/>
            <a:ext cx="1035220" cy="338554"/>
          </a:xfrm>
          <a:prstGeom prst="rect">
            <a:avLst/>
          </a:prstGeom>
          <a:noFill/>
        </p:spPr>
        <p:txBody>
          <a:bodyPr wrap="square" rtlCol="0">
            <a:spAutoFit/>
          </a:bodyPr>
          <a:lstStyle/>
          <a:p>
            <a:r>
              <a:rPr lang="en-DE" sz="1600" dirty="0">
                <a:solidFill>
                  <a:schemeClr val="tx2"/>
                </a:solidFill>
              </a:rPr>
              <a:t>Register</a:t>
            </a:r>
          </a:p>
        </p:txBody>
      </p:sp>
      <p:cxnSp>
        <p:nvCxnSpPr>
          <p:cNvPr id="27" name="Straight Arrow Connector 26">
            <a:extLst>
              <a:ext uri="{FF2B5EF4-FFF2-40B4-BE49-F238E27FC236}">
                <a16:creationId xmlns:a16="http://schemas.microsoft.com/office/drawing/2014/main" id="{8B77ECD0-2E83-35E0-40E1-F72A833AC608}"/>
              </a:ext>
            </a:extLst>
          </p:cNvPr>
          <p:cNvCxnSpPr/>
          <p:nvPr/>
        </p:nvCxnSpPr>
        <p:spPr>
          <a:xfrm flipV="1">
            <a:off x="2627784" y="3418714"/>
            <a:ext cx="648072" cy="449180"/>
          </a:xfrm>
          <a:prstGeom prst="straightConnector1">
            <a:avLst/>
          </a:prstGeom>
          <a:ln w="2540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2" name="Straight Arrow Connector 1">
            <a:extLst>
              <a:ext uri="{FF2B5EF4-FFF2-40B4-BE49-F238E27FC236}">
                <a16:creationId xmlns:a16="http://schemas.microsoft.com/office/drawing/2014/main" id="{011880A8-7A88-60E4-3632-C10B5E41C5B7}"/>
              </a:ext>
            </a:extLst>
          </p:cNvPr>
          <p:cNvCxnSpPr>
            <a:cxnSpLocks/>
          </p:cNvCxnSpPr>
          <p:nvPr/>
        </p:nvCxnSpPr>
        <p:spPr>
          <a:xfrm>
            <a:off x="2627784" y="1527148"/>
            <a:ext cx="648072" cy="449180"/>
          </a:xfrm>
          <a:prstGeom prst="straightConnector1">
            <a:avLst/>
          </a:prstGeom>
          <a:ln w="2540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3" name="Straight Arrow Connector 2">
            <a:extLst>
              <a:ext uri="{FF2B5EF4-FFF2-40B4-BE49-F238E27FC236}">
                <a16:creationId xmlns:a16="http://schemas.microsoft.com/office/drawing/2014/main" id="{C03A71B3-F757-F48A-6FC3-18028B4A532D}"/>
              </a:ext>
            </a:extLst>
          </p:cNvPr>
          <p:cNvCxnSpPr>
            <a:cxnSpLocks/>
          </p:cNvCxnSpPr>
          <p:nvPr/>
        </p:nvCxnSpPr>
        <p:spPr>
          <a:xfrm flipH="1">
            <a:off x="5981638" y="1527148"/>
            <a:ext cx="648072" cy="449180"/>
          </a:xfrm>
          <a:prstGeom prst="straightConnector1">
            <a:avLst/>
          </a:prstGeom>
          <a:ln w="2540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07B3DCF7-9CC4-5CAB-47F8-376F285BB17D}"/>
              </a:ext>
            </a:extLst>
          </p:cNvPr>
          <p:cNvCxnSpPr>
            <a:cxnSpLocks/>
          </p:cNvCxnSpPr>
          <p:nvPr/>
        </p:nvCxnSpPr>
        <p:spPr>
          <a:xfrm flipH="1" flipV="1">
            <a:off x="5981638" y="3428174"/>
            <a:ext cx="648072" cy="449180"/>
          </a:xfrm>
          <a:prstGeom prst="straightConnector1">
            <a:avLst/>
          </a:prstGeom>
          <a:ln w="25400">
            <a:solidFill>
              <a:schemeClr val="bg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61044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7" grpId="0"/>
      <p:bldP spid="25" grpId="0"/>
    </p:bldLst>
  </p:timing>
</p:sld>
</file>

<file path=ppt/theme/theme1.xml><?xml version="1.0" encoding="utf-8"?>
<a:theme xmlns:a="http://schemas.openxmlformats.org/drawingml/2006/main" name="PowerPoint Master RUB">
  <a:themeElements>
    <a:clrScheme name="RUB">
      <a:dk1>
        <a:sysClr val="windowText" lastClr="000000"/>
      </a:dk1>
      <a:lt1>
        <a:sysClr val="window" lastClr="FFFFFF"/>
      </a:lt1>
      <a:dk2>
        <a:srgbClr val="003560"/>
      </a:dk2>
      <a:lt2>
        <a:srgbClr val="8DAE10"/>
      </a:lt2>
      <a:accent1>
        <a:srgbClr val="FFCC00"/>
      </a:accent1>
      <a:accent2>
        <a:srgbClr val="EE7203"/>
      </a:accent2>
      <a:accent3>
        <a:srgbClr val="E6332A"/>
      </a:accent3>
      <a:accent4>
        <a:srgbClr val="B71E3F"/>
      </a:accent4>
      <a:accent5>
        <a:srgbClr val="9C5516"/>
      </a:accent5>
      <a:accent6>
        <a:srgbClr val="59211C"/>
      </a:accent6>
      <a:hlink>
        <a:srgbClr val="000000"/>
      </a:hlink>
      <a:folHlink>
        <a:srgbClr val="00000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bg2"/>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PPT_RUB_03a.potx" id="{C867D821-36E8-4CDA-B68D-4949E463F39D}" vid="{F84F8B3F-9528-42A9-B5AE-3004D5414502}"/>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kument" ma:contentTypeID="0x0101004229C779B89BA741B190B6CA8A58DEF8" ma:contentTypeVersion="2" ma:contentTypeDescription="Ein neues Dokument erstellen." ma:contentTypeScope="" ma:versionID="2fa94f192aeb12c9322de0095f26381c">
  <xsd:schema xmlns:xsd="http://www.w3.org/2001/XMLSchema" xmlns:xs="http://www.w3.org/2001/XMLSchema" xmlns:p="http://schemas.microsoft.com/office/2006/metadata/properties" xmlns:ns3="7ba6a56f-17f7-4e60-8a83-f7189b064492" targetNamespace="http://schemas.microsoft.com/office/2006/metadata/properties" ma:root="true" ma:fieldsID="7c5f1f27f030373a1d7246d317394019" ns3:_="">
    <xsd:import namespace="7ba6a56f-17f7-4e60-8a83-f7189b064492"/>
    <xsd:element name="properties">
      <xsd:complexType>
        <xsd:sequence>
          <xsd:element name="documentManagement">
            <xsd:complexType>
              <xsd:all>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a6a56f-17f7-4e60-8a83-f7189b06449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C90FD580-987B-47C1-AEDB-13DC16F88B74}">
  <ds:schemaRefs>
    <ds:schemaRef ds:uri="http://schemas.microsoft.com/sharepoint/v3/contenttype/forms"/>
  </ds:schemaRefs>
</ds:datastoreItem>
</file>

<file path=customXml/itemProps2.xml><?xml version="1.0" encoding="utf-8"?>
<ds:datastoreItem xmlns:ds="http://schemas.openxmlformats.org/officeDocument/2006/customXml" ds:itemID="{FAFE64F7-56B2-413A-A43E-8814B5FFB04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a6a56f-17f7-4e60-8a83-f7189b06449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E55A58DE-A269-4D25-A4AD-FD7742F515D6}">
  <ds:schemaRefs>
    <ds:schemaRef ds:uri="http://www.w3.org/XML/1998/namespace"/>
    <ds:schemaRef ds:uri="7ba6a56f-17f7-4e60-8a83-f7189b064492"/>
    <ds:schemaRef ds:uri="http://schemas.microsoft.com/office/2006/documentManagement/types"/>
    <ds:schemaRef ds:uri="http://purl.org/dc/dcmitype/"/>
    <ds:schemaRef ds:uri="http://purl.org/dc/elements/1.1/"/>
    <ds:schemaRef ds:uri="http://schemas.microsoft.com/office/2006/metadata/properties"/>
    <ds:schemaRef ds:uri="http://schemas.microsoft.com/office/infopath/2007/PartnerControls"/>
    <ds:schemaRef ds:uri="http://schemas.openxmlformats.org/package/2006/metadata/core-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RUB-Präsentation-16zu9</Template>
  <TotalTime>26049</TotalTime>
  <Words>3053</Words>
  <Application>Microsoft Macintosh PowerPoint</Application>
  <PresentationFormat>On-screen Show (16:9)</PresentationFormat>
  <Paragraphs>457</Paragraphs>
  <Slides>53</Slides>
  <Notes>16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53</vt:i4>
      </vt:variant>
    </vt:vector>
  </HeadingPairs>
  <TitlesOfParts>
    <vt:vector size="60" baseType="lpstr">
      <vt:lpstr>Arial</vt:lpstr>
      <vt:lpstr>Calibri</vt:lpstr>
      <vt:lpstr>Calibri Light</vt:lpstr>
      <vt:lpstr>Helvetica Neue</vt:lpstr>
      <vt:lpstr>Helvetica Neue Medium</vt:lpstr>
      <vt:lpstr>Wingdings</vt:lpstr>
      <vt:lpstr>PowerPoint Master RUB</vt:lpstr>
      <vt:lpstr>Individual linguistic variability in social media</vt:lpstr>
      <vt:lpstr>PowerPoint Presentation</vt:lpstr>
      <vt:lpstr>PowerPoint Presentation</vt:lpstr>
      <vt:lpstr>Differences between (social) media</vt:lpstr>
      <vt:lpstr>Non-standard items</vt:lpstr>
      <vt:lpstr>Intensifiers</vt:lpstr>
      <vt:lpstr>Personal pronouns</vt:lpstr>
      <vt:lpstr>PowerPoint Presentation</vt:lpstr>
      <vt:lpstr>PowerPoint Presentation</vt:lpstr>
      <vt:lpstr>Constructing CMC Corpora</vt:lpstr>
      <vt:lpstr>CMC Corpora</vt:lpstr>
      <vt:lpstr>Creating a cross-channel corpus</vt:lpstr>
      <vt:lpstr>Privacy</vt:lpstr>
      <vt:lpstr>TwiBloCoP</vt:lpstr>
      <vt:lpstr>TwiBloCoP</vt:lpstr>
      <vt:lpstr>Characteristics of CMC data</vt:lpstr>
      <vt:lpstr>Non-standard items</vt:lpstr>
      <vt:lpstr>PowerPoint Presentation</vt:lpstr>
      <vt:lpstr>Individual variation</vt:lpstr>
      <vt:lpstr>Individual variation in emoji usage</vt:lpstr>
      <vt:lpstr>Individual variation in emoji usage</vt:lpstr>
      <vt:lpstr>Emoji usage by gender</vt:lpstr>
      <vt:lpstr>Personal pronouns</vt:lpstr>
      <vt:lpstr>Pronouns</vt:lpstr>
      <vt:lpstr>PowerPoint Presentation</vt:lpstr>
      <vt:lpstr>Register:</vt:lpstr>
      <vt:lpstr>PowerPoint Presentation</vt:lpstr>
      <vt:lpstr>CMC and register</vt:lpstr>
      <vt:lpstr>CMC and register</vt:lpstr>
      <vt:lpstr>CMC registers</vt:lpstr>
      <vt:lpstr>CMC register definitions</vt:lpstr>
      <vt:lpstr>Register annotation</vt:lpstr>
      <vt:lpstr>Register in TwiBloCoP</vt:lpstr>
      <vt:lpstr>CMC register and linguistic phenomena</vt:lpstr>
      <vt:lpstr>Intensifiers</vt:lpstr>
      <vt:lpstr>Intensifiers</vt:lpstr>
      <vt:lpstr>Intensifiers in CMC</vt:lpstr>
      <vt:lpstr>Individual variation in intensifier usage</vt:lpstr>
      <vt:lpstr>Intensifier usage varies by medium and register</vt:lpstr>
      <vt:lpstr>Count of intensifiers</vt:lpstr>
      <vt:lpstr>Clustering the corpus by linguistic features</vt:lpstr>
      <vt:lpstr>Result of linguistic clustering</vt:lpstr>
      <vt:lpstr>Result of linguistic clustering</vt:lpstr>
      <vt:lpstr>Clustering conclusions</vt:lpstr>
      <vt:lpstr>Summary</vt:lpstr>
      <vt:lpstr>PowerPoint Presentation</vt:lpstr>
      <vt:lpstr>Individual variation in CMC</vt:lpstr>
      <vt:lpstr>Bochum CMC Corpora</vt:lpstr>
      <vt:lpstr>Save the Date!</vt:lpstr>
      <vt:lpstr>THANK YOU!</vt:lpstr>
      <vt:lpstr>PowerPoint Presentation</vt:lpstr>
      <vt:lpstr>PowerPoint Presentation</vt:lpstr>
      <vt:lpstr>CMC register definitions</vt:lpstr>
    </vt:vector>
  </TitlesOfParts>
  <Company>wir-lieben-office.de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TITEL</dc:title>
  <dc:creator>Oliver Deck</dc:creator>
  <cp:lastModifiedBy>Scheffler, Tatjana</cp:lastModifiedBy>
  <cp:revision>390</cp:revision>
  <dcterms:created xsi:type="dcterms:W3CDTF">2021-05-12T09:23:30Z</dcterms:created>
  <dcterms:modified xsi:type="dcterms:W3CDTF">2023-09-13T13:17:19Z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0x0101004229C779B89BA741B190B6CA8A58DEF8</vt:lpwstr>
  </property>
</Properties>
</file>